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5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6.xml" ContentType="application/vnd.openxmlformats-officedocument.presentationml.notesSlide+xml"/>
  <Override PartName="/ppt/comments/comment6.xml" ContentType="application/vnd.openxmlformats-officedocument.presentationml.comments+xml"/>
  <Override PartName="/ppt/notesSlides/notesSlide7.xml" ContentType="application/vnd.openxmlformats-officedocument.presentationml.notesSlide+xml"/>
  <Override PartName="/ppt/comments/comment7.xml" ContentType="application/vnd.openxmlformats-officedocument.presentationml.comments+xml"/>
  <Override PartName="/ppt/notesSlides/notesSlide8.xml" ContentType="application/vnd.openxmlformats-officedocument.presentationml.notesSlide+xml"/>
  <Override PartName="/ppt/comments/comment8.xml" ContentType="application/vnd.openxmlformats-officedocument.presentationml.comments+xml"/>
  <Override PartName="/ppt/notesSlides/notesSlide9.xml" ContentType="application/vnd.openxmlformats-officedocument.presentationml.notesSlide+xml"/>
  <Override PartName="/ppt/comments/comment9.xml" ContentType="application/vnd.openxmlformats-officedocument.presentationml.comments+xml"/>
  <Override PartName="/ppt/notesSlides/notesSlide10.xml" ContentType="application/vnd.openxmlformats-officedocument.presentationml.notesSlide+xml"/>
  <Override PartName="/ppt/comments/comment10.xml" ContentType="application/vnd.openxmlformats-officedocument.presentationml.comments+xml"/>
  <Override PartName="/ppt/notesSlides/notesSlide11.xml" ContentType="application/vnd.openxmlformats-officedocument.presentationml.notesSlide+xml"/>
  <Override PartName="/ppt/comments/comment11.xml" ContentType="application/vnd.openxmlformats-officedocument.presentationml.comments+xml"/>
  <Override PartName="/ppt/notesSlides/notesSlide12.xml" ContentType="application/vnd.openxmlformats-officedocument.presentationml.notesSlide+xml"/>
  <Override PartName="/ppt/comments/comment12.xml" ContentType="application/vnd.openxmlformats-officedocument.presentationml.comments+xml"/>
  <Override PartName="/ppt/notesSlides/notesSlide13.xml" ContentType="application/vnd.openxmlformats-officedocument.presentationml.notesSlide+xml"/>
  <Override PartName="/ppt/comments/comment13.xml" ContentType="application/vnd.openxmlformats-officedocument.presentationml.comments+xml"/>
  <Override PartName="/ppt/notesSlides/notesSlide14.xml" ContentType="application/vnd.openxmlformats-officedocument.presentationml.notesSlide+xml"/>
  <Override PartName="/ppt/comments/comment14.xml" ContentType="application/vnd.openxmlformats-officedocument.presentationml.comments+xml"/>
  <Override PartName="/ppt/notesSlides/notesSlide15.xml" ContentType="application/vnd.openxmlformats-officedocument.presentationml.notesSlide+xml"/>
  <Override PartName="/ppt/comments/comment15.xml" ContentType="application/vnd.openxmlformats-officedocument.presentationml.comments+xml"/>
  <Override PartName="/ppt/notesSlides/notesSlide16.xml" ContentType="application/vnd.openxmlformats-officedocument.presentationml.notesSlide+xml"/>
  <Override PartName="/ppt/comments/comment16.xml" ContentType="application/vnd.openxmlformats-officedocument.presentationml.comments+xml"/>
  <Override PartName="/ppt/notesSlides/notesSlide17.xml" ContentType="application/vnd.openxmlformats-officedocument.presentationml.notesSlide+xml"/>
  <Override PartName="/ppt/comments/comment17.xml" ContentType="application/vnd.openxmlformats-officedocument.presentationml.comments+xml"/>
  <Override PartName="/ppt/notesSlides/notesSlide18.xml" ContentType="application/vnd.openxmlformats-officedocument.presentationml.notesSlide+xml"/>
  <Override PartName="/ppt/comments/comment18.xml" ContentType="application/vnd.openxmlformats-officedocument.presentationml.comments+xml"/>
  <Override PartName="/ppt/notesSlides/notesSlide19.xml" ContentType="application/vnd.openxmlformats-officedocument.presentationml.notesSlide+xml"/>
  <Override PartName="/ppt/comments/comment19.xml" ContentType="application/vnd.openxmlformats-officedocument.presentationml.comments+xml"/>
  <Override PartName="/ppt/notesSlides/notesSlide20.xml" ContentType="application/vnd.openxmlformats-officedocument.presentationml.notesSlide+xml"/>
  <Override PartName="/ppt/comments/comment20.xml" ContentType="application/vnd.openxmlformats-officedocument.presentationml.comments+xml"/>
  <Override PartName="/ppt/notesSlides/notesSlide21.xml" ContentType="application/vnd.openxmlformats-officedocument.presentationml.notesSlide+xml"/>
  <Override PartName="/ppt/comments/comment21.xml" ContentType="application/vnd.openxmlformats-officedocument.presentationml.comments+xml"/>
  <Override PartName="/ppt/notesSlides/notesSlide22.xml" ContentType="application/vnd.openxmlformats-officedocument.presentationml.notesSlide+xml"/>
  <Override PartName="/ppt/comments/comment22.xml" ContentType="application/vnd.openxmlformats-officedocument.presentationml.comments+xml"/>
  <Override PartName="/ppt/notesSlides/notesSlide23.xml" ContentType="application/vnd.openxmlformats-officedocument.presentationml.notesSlide+xml"/>
  <Override PartName="/ppt/comments/comment23.xml" ContentType="application/vnd.openxmlformats-officedocument.presentationml.comments+xml"/>
  <Override PartName="/ppt/notesSlides/notesSlide24.xml" ContentType="application/vnd.openxmlformats-officedocument.presentationml.notesSlide+xml"/>
  <Override PartName="/ppt/comments/comment24.xml" ContentType="application/vnd.openxmlformats-officedocument.presentationml.comments+xml"/>
  <Override PartName="/ppt/notesSlides/notesSlide25.xml" ContentType="application/vnd.openxmlformats-officedocument.presentationml.notesSlide+xml"/>
  <Override PartName="/ppt/comments/comment25.xml" ContentType="application/vnd.openxmlformats-officedocument.presentationml.comments+xml"/>
  <Override PartName="/ppt/notesSlides/notesSlide26.xml" ContentType="application/vnd.openxmlformats-officedocument.presentationml.notesSlide+xml"/>
  <Override PartName="/ppt/comments/comment26.xml" ContentType="application/vnd.openxmlformats-officedocument.presentationml.comments+xml"/>
  <Override PartName="/ppt/notesSlides/notesSlide27.xml" ContentType="application/vnd.openxmlformats-officedocument.presentationml.notesSlide+xml"/>
  <Override PartName="/ppt/comments/comment27.xml" ContentType="application/vnd.openxmlformats-officedocument.presentationml.comment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71" r:id="rId3"/>
    <p:sldId id="258" r:id="rId4"/>
    <p:sldId id="267" r:id="rId5"/>
    <p:sldId id="272" r:id="rId6"/>
    <p:sldId id="286" r:id="rId7"/>
    <p:sldId id="295" r:id="rId8"/>
    <p:sldId id="287" r:id="rId9"/>
    <p:sldId id="296" r:id="rId10"/>
    <p:sldId id="273" r:id="rId11"/>
    <p:sldId id="304" r:id="rId12"/>
    <p:sldId id="297" r:id="rId13"/>
    <p:sldId id="302" r:id="rId14"/>
    <p:sldId id="299" r:id="rId15"/>
    <p:sldId id="316" r:id="rId16"/>
    <p:sldId id="274" r:id="rId17"/>
    <p:sldId id="310" r:id="rId18"/>
    <p:sldId id="307" r:id="rId19"/>
    <p:sldId id="308" r:id="rId20"/>
    <p:sldId id="309" r:id="rId21"/>
    <p:sldId id="278" r:id="rId22"/>
    <p:sldId id="260" r:id="rId23"/>
    <p:sldId id="263" r:id="rId24"/>
    <p:sldId id="279" r:id="rId25"/>
    <p:sldId id="293" r:id="rId26"/>
    <p:sldId id="281" r:id="rId27"/>
    <p:sldId id="313" r:id="rId28"/>
    <p:sldId id="294" r:id="rId29"/>
    <p:sldId id="312" r:id="rId30"/>
    <p:sldId id="314" r:id="rId31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el0326" initials="N" lastIdx="176" clrIdx="0">
    <p:extLst>
      <p:ext uri="{19B8F6BF-5375-455C-9EA6-DF929625EA0E}">
        <p15:presenceInfo xmlns:p15="http://schemas.microsoft.com/office/powerpoint/2012/main" userId="68c22b8482deb7d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5" autoAdjust="0"/>
    <p:restoredTop sz="87354" autoAdjust="0"/>
  </p:normalViewPr>
  <p:slideViewPr>
    <p:cSldViewPr snapToGrid="0">
      <p:cViewPr varScale="1">
        <p:scale>
          <a:sx n="99" d="100"/>
          <a:sy n="99" d="100"/>
        </p:scale>
        <p:origin x="90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221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22T15:34:13.988" idx="68">
    <p:pos x="10" y="10"/>
    <p:text>OPANAS</p:text>
    <p:extLst>
      <p:ext uri="{C676402C-5697-4E1C-873F-D02D1690AC5C}">
        <p15:threadingInfo xmlns:p15="http://schemas.microsoft.com/office/powerpoint/2012/main" timeZoneBias="-480"/>
      </p:ext>
    </p:extLst>
  </p:cm>
  <p:cm authorId="1" dt="2021-07-22T15:46:56.690" idx="70">
    <p:pos x="10" y="146"/>
    <p:text>作者主要是來自北京大學王選計算機研究所</p:text>
    <p:extLst>
      <p:ext uri="{C676402C-5697-4E1C-873F-D02D1690AC5C}">
        <p15:threadingInfo xmlns:p15="http://schemas.microsoft.com/office/powerpoint/2012/main" timeZoneBias="-480">
          <p15:parentCm authorId="1" idx="68"/>
        </p15:threadingInfo>
      </p:ext>
    </p:extLst>
  </p:cm>
  <p:cm authorId="1" dt="2021-07-22T15:48:47.130" idx="71">
    <p:pos x="10" y="282"/>
    <p:text>今年CVPR2021</p:text>
    <p:extLst>
      <p:ext uri="{C676402C-5697-4E1C-873F-D02D1690AC5C}">
        <p15:threadingInfo xmlns:p15="http://schemas.microsoft.com/office/powerpoint/2012/main" timeZoneBias="-480">
          <p15:parentCm authorId="1" idx="68"/>
        </p15:threadingInfo>
      </p:ext>
    </p:extLs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15T16:12:24.527" idx="48">
    <p:pos x="10" y="10"/>
    <p:text>In this work, we first propose six types of information paths, which capture diverse multi-level information.</p:text>
    <p:extLst>
      <p:ext uri="{C676402C-5697-4E1C-873F-D02D1690AC5C}">
        <p15:threadingInfo xmlns:p15="http://schemas.microsoft.com/office/powerpoint/2012/main" timeZoneBias="-480"/>
      </p:ext>
    </p:extLst>
  </p:cm>
  <p:cm authorId="1" dt="2021-07-15T16:12:59.765" idx="49">
    <p:pos x="146" y="146"/>
    <p:text>Second, to search the optimal aggregations of these information paths, we introduce an efficient One-Shot Path Aggregation Network Architecture Search (OPANAS) algorithm.</p:text>
    <p:extLst>
      <p:ext uri="{C676402C-5697-4E1C-873F-D02D1690AC5C}">
        <p15:threadingInfo xmlns:p15="http://schemas.microsoft.com/office/powerpoint/2012/main" timeZoneBias="-480"/>
      </p:ext>
    </p:extLst>
  </p:cm>
  <p:cm authorId="1" dt="2021-07-15T16:13:17.053" idx="50">
    <p:pos x="282" y="282"/>
    <p:text>Last, we detail the optimization and searching process.</p:text>
    <p:extLst>
      <p:ext uri="{C676402C-5697-4E1C-873F-D02D1690AC5C}">
        <p15:threadingInfo xmlns:p15="http://schemas.microsoft.com/office/powerpoint/2012/main" timeZoneBias="-480"/>
      </p:ext>
    </p:extLst>
  </p:cm>
  <p:cm authorId="1" dt="2021-07-24T16:59:42.112" idx="98">
    <p:pos x="418" y="418"/>
    <p:text>再來要介紹的是方法的細節，主要是Information Path和One-shot Search這兩個部分</p:text>
    <p:extLst>
      <p:ext uri="{C676402C-5697-4E1C-873F-D02D1690AC5C}">
        <p15:threadingInfo xmlns:p15="http://schemas.microsoft.com/office/powerpoint/2012/main" timeZoneBias="-480"/>
      </p:ext>
    </p:extLs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24T17:03:00.350" idx="100">
    <p:pos x="10" y="10"/>
    <p:text>作者總共總結出6種information，分別是....，其中(e)、(f)是parameter-free，所以在super-net training的時候只需訓練前面4種path</p:text>
    <p:extLst>
      <p:ext uri="{C676402C-5697-4E1C-873F-D02D1690AC5C}">
        <p15:threadingInfo xmlns:p15="http://schemas.microsoft.com/office/powerpoint/2012/main" timeZoneBias="-480"/>
      </p:ext>
    </p:extLst>
  </p:cm>
  <p:cm authorId="1" dt="2021-07-31T00:21:13.874" idx="110">
    <p:pos x="10" y="146"/>
    <p:text>白色的部分記作P2-P5，代表是Input pyramidal features</p:text>
    <p:extLst>
      <p:ext uri="{C676402C-5697-4E1C-873F-D02D1690AC5C}">
        <p15:threadingInfo xmlns:p15="http://schemas.microsoft.com/office/powerpoint/2012/main" timeZoneBias="-480">
          <p15:parentCm authorId="1" idx="100"/>
        </p15:threadingInfo>
      </p:ext>
    </p:extLst>
  </p:cm>
  <p:cm authorId="1" dt="2021-07-31T00:21:20.267" idx="111">
    <p:pos x="10" y="282"/>
    <p:text>藍色的部分記作F2-F5，代表的是Output pyramidal features</p:text>
    <p:extLst>
      <p:ext uri="{C676402C-5697-4E1C-873F-D02D1690AC5C}">
        <p15:threadingInfo xmlns:p15="http://schemas.microsoft.com/office/powerpoint/2012/main" timeZoneBias="-480">
          <p15:parentCm authorId="1" idx="100"/>
        </p15:threadingInfo>
      </p:ext>
    </p:extLst>
  </p:cm>
  <p:cm authorId="1" dt="2021-07-31T00:25:31.499" idx="112">
    <p:pos x="10" y="418"/>
    <p:text>那這裡為什麼採用Deformable Conv.是因為28這篇論文指出這個filter可以alleviate discrepancy of a feature pyramid</p:text>
    <p:extLst>
      <p:ext uri="{C676402C-5697-4E1C-873F-D02D1690AC5C}">
        <p15:threadingInfo xmlns:p15="http://schemas.microsoft.com/office/powerpoint/2012/main" timeZoneBias="-480">
          <p15:parentCm authorId="1" idx="100"/>
        </p15:threadingInfo>
      </p:ext>
    </p:extLst>
  </p:cm>
  <p:cm authorId="1" dt="2021-07-31T00:26:32.346" idx="113">
    <p:pos x="10" y="554"/>
    <p:text>Deformable Conv.常用在</p:text>
    <p:extLst>
      <p:ext uri="{C676402C-5697-4E1C-873F-D02D1690AC5C}">
        <p15:threadingInfo xmlns:p15="http://schemas.microsoft.com/office/powerpoint/2012/main" timeZoneBias="-480">
          <p15:parentCm authorId="1" idx="100"/>
        </p15:threadingInfo>
      </p:ext>
    </p:extLst>
  </p:cm>
</p:cmLst>
</file>

<file path=ppt/comments/comment1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30T15:57:57.544" idx="101">
    <p:pos x="10" y="10"/>
    <p:text>第一種Path是Top-down Path，接近最原始的FPN結構</p:text>
    <p:extLst>
      <p:ext uri="{C676402C-5697-4E1C-873F-D02D1690AC5C}">
        <p15:threadingInfo xmlns:p15="http://schemas.microsoft.com/office/powerpoint/2012/main" timeZoneBias="-480"/>
      </p:ext>
    </p:extLst>
  </p:cm>
  <p:cm authorId="1" dt="2021-07-30T16:04:32.217" idx="102">
    <p:pos x="10" y="146"/>
    <p:text>上標t代表top-down的意思</p:text>
    <p:extLst>
      <p:ext uri="{C676402C-5697-4E1C-873F-D02D1690AC5C}">
        <p15:threadingInfo xmlns:p15="http://schemas.microsoft.com/office/powerpoint/2012/main" timeZoneBias="-480">
          <p15:parentCm authorId="1" idx="101"/>
        </p15:threadingInfo>
      </p:ext>
    </p:extLst>
  </p:cm>
  <p:cm authorId="1" dt="2021-07-30T16:18:16.040" idx="104">
    <p:pos x="10" y="418"/>
    <p:text>最先生成的feature map是F5，是P5透過deformable convolution filter得到</p:text>
    <p:extLst>
      <p:ext uri="{C676402C-5697-4E1C-873F-D02D1690AC5C}">
        <p15:threadingInfo xmlns:p15="http://schemas.microsoft.com/office/powerpoint/2012/main" timeZoneBias="-480">
          <p15:parentCm authorId="1" idx="101"/>
        </p15:threadingInfo>
      </p:ext>
    </p:extLst>
  </p:cm>
  <p:cm authorId="1" dt="2021-07-30T16:27:13.113" idx="105">
    <p:pos x="10" y="554"/>
    <p:text>然後F5 upsampling後跟P4相加，再經過deformable convolution得到F4</p:text>
    <p:extLst>
      <p:ext uri="{C676402C-5697-4E1C-873F-D02D1690AC5C}">
        <p15:threadingInfo xmlns:p15="http://schemas.microsoft.com/office/powerpoint/2012/main" timeZoneBias="-480">
          <p15:parentCm authorId="1" idx="101"/>
        </p15:threadingInfo>
      </p:ext>
    </p:extLst>
  </p:cm>
  <p:cm authorId="1" dt="2021-07-30T16:28:03.760" idx="106">
    <p:pos x="10" y="690"/>
    <p:text>F3、F2也是仿照上面的流程，同樣Size的Pi和經過Upsampling的Fi+1相加，然後再經過Wi filter，得到Fi feature map</p:text>
    <p:extLst>
      <p:ext uri="{C676402C-5697-4E1C-873F-D02D1690AC5C}">
        <p15:threadingInfo xmlns:p15="http://schemas.microsoft.com/office/powerpoint/2012/main" timeZoneBias="-480">
          <p15:parentCm authorId="1" idx="101"/>
        </p15:threadingInfo>
      </p:ext>
    </p:extLst>
  </p:cm>
  <p:cm authorId="1" dt="2021-07-30T16:52:56.061" idx="108">
    <p:pos x="146" y="146"/>
    <p:text>第二種Path是Bottom-up Path，跟Top-down相反，最先生成的feature map是F2，是P2經過一般的Convolution得到</p:text>
    <p:extLst>
      <p:ext uri="{C676402C-5697-4E1C-873F-D02D1690AC5C}">
        <p15:threadingInfo xmlns:p15="http://schemas.microsoft.com/office/powerpoint/2012/main" timeZoneBias="-480"/>
      </p:ext>
    </p:extLst>
  </p:cm>
  <p:cm authorId="1" dt="2021-07-30T17:47:26.882" idx="109">
    <p:pos x="146" y="282"/>
    <p:text>後續的高階特徵，一樣採用deformable convolution，一一往上downsampling得到feature map</p:text>
    <p:extLst>
      <p:ext uri="{C676402C-5697-4E1C-873F-D02D1690AC5C}">
        <p15:threadingInfo xmlns:p15="http://schemas.microsoft.com/office/powerpoint/2012/main" timeZoneBias="-480">
          <p15:parentCm authorId="1" idx="108"/>
        </p15:threadingInfo>
      </p:ext>
    </p:extLst>
  </p:cm>
</p:cmLst>
</file>

<file path=ppt/comments/comment1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31T00:52:26.278" idx="118">
    <p:pos x="10" y="10"/>
    <p:text>第四種Path是Scale-equalizing Information Path</p:text>
    <p:extLst>
      <p:ext uri="{C676402C-5697-4E1C-873F-D02D1690AC5C}">
        <p15:threadingInfo xmlns:p15="http://schemas.microsoft.com/office/powerpoint/2012/main" timeZoneBias="-480"/>
      </p:ext>
    </p:extLst>
  </p:cm>
  <p:cm authorId="1" dt="2021-07-31T00:56:25.458" idx="119">
    <p:pos x="10" y="146"/>
    <p:text>作法是merge鄰近的feature map，在高階特徵一樣採用deformable conv.</p:text>
    <p:extLst>
      <p:ext uri="{C676402C-5697-4E1C-873F-D02D1690AC5C}">
        <p15:threadingInfo xmlns:p15="http://schemas.microsoft.com/office/powerpoint/2012/main" timeZoneBias="-480">
          <p15:parentCm authorId="1" idx="118"/>
        </p15:threadingInfo>
      </p:ext>
    </p:extLst>
  </p:cm>
  <p:cm authorId="1" dt="2021-07-31T09:44:37.654" idx="121">
    <p:pos x="10" y="282"/>
    <p:text>F5來自P5和P4，F4來自P3、P4和P5，F2就是P3和P2經過一般Conv.再相加</p:text>
    <p:extLst>
      <p:ext uri="{C676402C-5697-4E1C-873F-D02D1690AC5C}">
        <p15:threadingInfo xmlns:p15="http://schemas.microsoft.com/office/powerpoint/2012/main" timeZoneBias="-480">
          <p15:parentCm authorId="1" idx="118"/>
        </p15:threadingInfo>
      </p:ext>
    </p:extLst>
  </p:cm>
</p:cmLst>
</file>

<file path=ppt/comments/comment1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31T00:30:10.482" idx="114">
    <p:pos x="10" y="10"/>
    <p:text>再來是Fusing-splitting Information Path</p:text>
    <p:extLst>
      <p:ext uri="{C676402C-5697-4E1C-873F-D02D1690AC5C}">
        <p15:threadingInfo xmlns:p15="http://schemas.microsoft.com/office/powerpoint/2012/main" timeZoneBias="-480"/>
      </p:ext>
    </p:extLst>
  </p:cm>
  <p:cm authorId="1" dt="2021-07-31T00:33:03.145" idx="115">
    <p:pos x="10" y="146"/>
    <p:text>首先結合Low-level和High-level的input pyramidal features</p:text>
    <p:extLst>
      <p:ext uri="{C676402C-5697-4E1C-873F-D02D1690AC5C}">
        <p15:threadingInfo xmlns:p15="http://schemas.microsoft.com/office/powerpoint/2012/main" timeZoneBias="-480">
          <p15:parentCm authorId="1" idx="114"/>
        </p15:threadingInfo>
      </p:ext>
    </p:extLst>
  </p:cm>
  <p:cm authorId="1" dt="2021-07-31T00:35:15.891" idx="116">
    <p:pos x="10" y="282"/>
    <p:text>alpha s等於P4再加上upsampling的P5
alpha l等於P3再加上downsampling的P2</p:text>
    <p:extLst>
      <p:ext uri="{C676402C-5697-4E1C-873F-D02D1690AC5C}">
        <p15:threadingInfo xmlns:p15="http://schemas.microsoft.com/office/powerpoint/2012/main" timeZoneBias="-480">
          <p15:parentCm authorId="1" idx="114"/>
        </p15:threadingInfo>
      </p:ext>
    </p:extLst>
  </p:cm>
  <p:cm authorId="1" dt="2021-07-31T00:51:57.159" idx="117">
    <p:pos x="10" y="418"/>
    <p:text>然後再把alpha s和alpha l融合，實作的方式是....，可以得到beta s和beta l</p:text>
    <p:extLst>
      <p:ext uri="{C676402C-5697-4E1C-873F-D02D1690AC5C}">
        <p15:threadingInfo xmlns:p15="http://schemas.microsoft.com/office/powerpoint/2012/main" timeZoneBias="-480">
          <p15:parentCm authorId="1" idx="114"/>
        </p15:threadingInfo>
      </p:ext>
    </p:extLst>
  </p:cm>
  <p:cm authorId="1" dt="2021-07-31T09:47:18.429" idx="122">
    <p:pos x="10" y="554"/>
    <p:text>最後再經過upsampling和downsampling可以得到F2~F5</p:text>
    <p:extLst>
      <p:ext uri="{C676402C-5697-4E1C-873F-D02D1690AC5C}">
        <p15:threadingInfo xmlns:p15="http://schemas.microsoft.com/office/powerpoint/2012/main" timeZoneBias="-480">
          <p15:parentCm authorId="1" idx="114"/>
        </p15:threadingInfo>
      </p:ext>
    </p:extLst>
  </p:cm>
</p:cmLst>
</file>

<file path=ppt/comments/comment1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31T10:00:54.060" idx="124">
    <p:pos x="10" y="10"/>
    <p:text>最後還有兩種parameter-free的information paths，分別是None和Skip-connect</p:text>
    <p:extLst>
      <p:ext uri="{C676402C-5697-4E1C-873F-D02D1690AC5C}">
        <p15:threadingInfo xmlns:p15="http://schemas.microsoft.com/office/powerpoint/2012/main" timeZoneBias="-480"/>
      </p:ext>
    </p:extLst>
  </p:cm>
  <p:cm authorId="1" dt="2021-07-31T10:07:00.341" idx="125">
    <p:pos x="10" y="146"/>
    <p:text>目的:降低模型的複雜度</p:text>
    <p:extLst>
      <p:ext uri="{C676402C-5697-4E1C-873F-D02D1690AC5C}">
        <p15:threadingInfo xmlns:p15="http://schemas.microsoft.com/office/powerpoint/2012/main" timeZoneBias="-480">
          <p15:parentCm authorId="1" idx="124"/>
        </p15:threadingInfo>
      </p:ext>
    </p:extLst>
  </p:cm>
  <p:cm authorId="1" dt="2021-07-31T10:18:03.066" idx="126">
    <p:pos x="10" y="282"/>
    <p:text>因為是parameter-free的path，所以在super-net training的時候是不需要考慮的</p:text>
    <p:extLst>
      <p:ext uri="{C676402C-5697-4E1C-873F-D02D1690AC5C}">
        <p15:threadingInfo xmlns:p15="http://schemas.microsoft.com/office/powerpoint/2012/main" timeZoneBias="-480">
          <p15:parentCm authorId="1" idx="124"/>
        </p15:threadingInfo>
      </p:ext>
    </p:extLst>
  </p:cm>
</p:cmLst>
</file>

<file path=ppt/comments/comment1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17T15:34:10.635" idx="60">
    <p:pos x="10" y="10"/>
    <p:text>接下來要來介紹的是作者提出的one-shot search method，跟其他one-shot NAS一樣，optimization分成兩個階段，Super-net training和Sub-net Search</p:text>
    <p:extLst>
      <p:ext uri="{C676402C-5697-4E1C-873F-D02D1690AC5C}">
        <p15:threadingInfo xmlns:p15="http://schemas.microsoft.com/office/powerpoint/2012/main" timeZoneBias="-480"/>
      </p:ext>
    </p:extLst>
  </p:cm>
  <p:cm authorId="1" dt="2021-07-31T10:56:27.853" idx="127">
    <p:pos x="10" y="146"/>
    <p:text>A : Architecture search space
W : weights of super-net
N(A,W) : The architecture space A is encoded in a super-net, denoted as N (A, W)</p:text>
    <p:extLst>
      <p:ext uri="{C676402C-5697-4E1C-873F-D02D1690AC5C}">
        <p15:threadingInfo xmlns:p15="http://schemas.microsoft.com/office/powerpoint/2012/main" timeZoneBias="-480">
          <p15:parentCm authorId="1" idx="60"/>
        </p15:threadingInfo>
      </p:ext>
    </p:extLst>
  </p:cm>
  <p:cm authorId="1" dt="2021-07-31T11:02:45.844" idx="128">
    <p:pos x="10" y="282"/>
    <p:text>Super-net trianing的目的就是找出一個可以讓training loss最低的super-net的權重</p:text>
    <p:extLst>
      <p:ext uri="{C676402C-5697-4E1C-873F-D02D1690AC5C}">
        <p15:threadingInfo xmlns:p15="http://schemas.microsoft.com/office/powerpoint/2012/main" timeZoneBias="-480">
          <p15:parentCm authorId="1" idx="60"/>
        </p15:threadingInfo>
      </p:ext>
    </p:extLst>
  </p:cm>
  <p:cm authorId="1" dt="2021-07-31T11:10:39.567" idx="129">
    <p:pos x="10" y="418"/>
    <p:text>Sub-net search就是從固定好的這批權重裡面，找出一個讓validation accuracy最高的那條路徑</p:text>
    <p:extLst>
      <p:ext uri="{C676402C-5697-4E1C-873F-D02D1690AC5C}">
        <p15:threadingInfo xmlns:p15="http://schemas.microsoft.com/office/powerpoint/2012/main" timeZoneBias="-480">
          <p15:parentCm authorId="1" idx="60"/>
        </p15:threadingInfo>
      </p:ext>
    </p:extLst>
  </p:cm>
</p:cmLst>
</file>

<file path=ppt/comments/comment1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31T15:27:41.405" idx="134">
    <p:pos x="146" y="146"/>
    <p:text/>
    <p:extLst>
      <p:ext uri="{C676402C-5697-4E1C-873F-D02D1690AC5C}">
        <p15:threadingInfo xmlns:p15="http://schemas.microsoft.com/office/powerpoint/2012/main" timeZoneBias="-480"/>
      </p:ext>
    </p:extLst>
  </p:cm>
  <p:cm authorId="1" dt="2021-07-31T15:27:48.368" idx="135">
    <p:pos x="146" y="282"/>
    <p:text>這裡的Super-net是DAG，共有N+2個node，每個Node代表feature maps (in the way of feature pyramid)
P代表input node/O代表final output node</p:text>
    <p:extLst>
      <p:ext uri="{C676402C-5697-4E1C-873F-D02D1690AC5C}">
        <p15:threadingInfo xmlns:p15="http://schemas.microsoft.com/office/powerpoint/2012/main" timeZoneBias="-480">
          <p15:parentCm authorId="1" idx="134"/>
        </p15:threadingInfo>
      </p:ext>
    </p:extLst>
  </p:cm>
  <p:cm authorId="1" dt="2021-07-31T15:27:52.109" idx="136">
    <p:pos x="146" y="418"/>
    <p:text>總共可能的DAG數量是...，因為可連接到1號node只有一條，可以連接到2號node有兩條....，一個fully-connected DAG會有1+2+...+N條edge</p:text>
    <p:extLst>
      <p:ext uri="{C676402C-5697-4E1C-873F-D02D1690AC5C}">
        <p15:threadingInfo xmlns:p15="http://schemas.microsoft.com/office/powerpoint/2012/main" timeZoneBias="-480">
          <p15:parentCm authorId="1" idx="134"/>
        </p15:threadingInfo>
      </p:ext>
    </p:extLst>
  </p:cm>
  <p:cm authorId="1" dt="2021-07-31T15:28:43.533" idx="137">
    <p:pos x="146" y="554"/>
    <p:text>每條edge又有6種可能的information paths，所以總共會是....</p:text>
    <p:extLst>
      <p:ext uri="{C676402C-5697-4E1C-873F-D02D1690AC5C}">
        <p15:threadingInfo xmlns:p15="http://schemas.microsoft.com/office/powerpoint/2012/main" timeZoneBias="-480">
          <p15:parentCm authorId="1" idx="134"/>
        </p15:threadingInfo>
      </p:ext>
    </p:extLst>
  </p:cm>
  <p:cm authorId="1" dt="2021-07-31T15:51:41.162" idx="139">
    <p:pos x="10" y="10"/>
    <p:text>那下面這個式子則是在表示intermediate node，會等於比j小的所有node連接到j的總和</p:text>
    <p:extLst>
      <p:ext uri="{C676402C-5697-4E1C-873F-D02D1690AC5C}">
        <p15:threadingInfo xmlns:p15="http://schemas.microsoft.com/office/powerpoint/2012/main" timeZoneBias="-480"/>
      </p:ext>
    </p:extLst>
  </p:cm>
  <p:cm authorId="1" dt="2021-07-31T15:54:50.537" idx="140">
    <p:pos x="10" y="146"/>
    <p:text>比如說x4</p:text>
    <p:extLst>
      <p:ext uri="{C676402C-5697-4E1C-873F-D02D1690AC5C}">
        <p15:threadingInfo xmlns:p15="http://schemas.microsoft.com/office/powerpoint/2012/main" timeZoneBias="-480">
          <p15:parentCm authorId="1" idx="139"/>
        </p15:threadingInfo>
      </p:ext>
    </p:extLst>
  </p:cm>
</p:cmLst>
</file>

<file path=ppt/comments/comment1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31T15:58:41.923" idx="141">
    <p:pos x="10" y="10"/>
    <p:text>依照剛剛那樣連接的方式，作者認為可以再給每條path一個權重gamma</p:text>
    <p:extLst>
      <p:ext uri="{C676402C-5697-4E1C-873F-D02D1690AC5C}">
        <p15:threadingInfo xmlns:p15="http://schemas.microsoft.com/office/powerpoint/2012/main" timeZoneBias="-480"/>
      </p:ext>
    </p:extLst>
  </p:cm>
  <p:cm authorId="1" dt="2021-07-31T16:18:27.598" idx="142">
    <p:pos x="10" y="146"/>
    <p:text>所以在訓練super-net的時候，gamma也會同時訓練</p:text>
    <p:extLst>
      <p:ext uri="{C676402C-5697-4E1C-873F-D02D1690AC5C}">
        <p15:threadingInfo xmlns:p15="http://schemas.microsoft.com/office/powerpoint/2012/main" timeZoneBias="-480">
          <p15:parentCm authorId="1" idx="141"/>
        </p15:threadingInfo>
      </p:ext>
    </p:extLst>
  </p:cm>
  <p:cm authorId="1" dt="2021-07-31T16:22:46.511" idx="143">
    <p:pos x="10" y="282"/>
    <p:text>為了幫助模型收斂，還加入了L1 regularization</p:text>
    <p:extLst>
      <p:ext uri="{C676402C-5697-4E1C-873F-D02D1690AC5C}">
        <p15:threadingInfo xmlns:p15="http://schemas.microsoft.com/office/powerpoint/2012/main" timeZoneBias="-480">
          <p15:parentCm authorId="1" idx="141"/>
        </p15:threadingInfo>
      </p:ext>
    </p:extLst>
  </p:cm>
</p:cmLst>
</file>

<file path=ppt/comments/comment1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20T16:26:48.486" idx="62">
    <p:pos x="5978" y="1346"/>
    <p:text>Instead of training the whole super-net directly, we sample K sub-nets per training iteration to reduce the GPU memory cost.</p:text>
    <p:extLst>
      <p:ext uri="{C676402C-5697-4E1C-873F-D02D1690AC5C}">
        <p15:threadingInfo xmlns:p15="http://schemas.microsoft.com/office/powerpoint/2012/main" timeZoneBias="-480"/>
      </p:ext>
    </p:extLst>
  </p:cm>
  <p:cm authorId="1" dt="2021-07-20T16:27:44.597" idx="63">
    <p:pos x="5978" y="1482"/>
    <p:text>Note that ‘skip-connection’ and
‘none’ are parameter-free and do not require any optimization.</p:text>
    <p:extLst>
      <p:ext uri="{C676402C-5697-4E1C-873F-D02D1690AC5C}">
        <p15:threadingInfo xmlns:p15="http://schemas.microsoft.com/office/powerpoint/2012/main" timeZoneBias="-480">
          <p15:parentCm authorId="1" idx="62"/>
        </p15:threadingInfo>
      </p:ext>
    </p:extLst>
  </p:cm>
  <p:cm authorId="1" dt="2021-07-20T16:28:04.434" idx="64">
    <p:pos x="5978" y="1618"/>
    <p:text>In super-net training, only K = 4
types of information paths are involved</p:text>
    <p:extLst>
      <p:ext uri="{C676402C-5697-4E1C-873F-D02D1690AC5C}">
        <p15:threadingInfo xmlns:p15="http://schemas.microsoft.com/office/powerpoint/2012/main" timeZoneBias="-480">
          <p15:parentCm authorId="1" idx="62"/>
        </p15:threadingInfo>
      </p:ext>
    </p:extLst>
  </p:cm>
  <p:cm authorId="1" dt="2021-07-20T16:34:19.565" idx="65">
    <p:pos x="5863" y="1610"/>
    <p:text>In the n-th super-net training step, K sub-nets are sampled with no intersection.</p:text>
    <p:extLst>
      <p:ext uri="{C676402C-5697-4E1C-873F-D02D1690AC5C}">
        <p15:threadingInfo xmlns:p15="http://schemas.microsoft.com/office/powerpoint/2012/main" timeZoneBias="-480"/>
      </p:ext>
    </p:extLst>
  </p:cm>
  <p:cm authorId="1" dt="2021-07-20T16:49:48.982" idx="66">
    <p:pos x="10" y="10"/>
    <p:text>Fig. 2. Our strict fairness sampling and training strategy for supernet. 
A supernet training step t consists of training m models, each on one batch of data. 
The supernet gets its weights updated after accumulating gradients from each single-path model.
All operations are thus ensured to be equally sampled and trained within every step t.
There are (6!)18 choices per step in our experiments2</p:text>
    <p:extLst>
      <p:ext uri="{C676402C-5697-4E1C-873F-D02D1690AC5C}">
        <p15:threadingInfo xmlns:p15="http://schemas.microsoft.com/office/powerpoint/2012/main" timeZoneBias="-480"/>
      </p:ext>
    </p:extLst>
  </p:cm>
  <p:cm authorId="1" dt="2021-07-31T16:30:07.524" idx="144">
    <p:pos x="146" y="146"/>
    <p:text>再來要講的是Fair Sampling，想法是來自於2019的FairNAS，他在探討要怎麼樣可以訓練一個好的super-net，訓練的策略應該要Expectation Fairness (EF) 或 Strict Fairness (SF)</p:text>
    <p:extLst>
      <p:ext uri="{C676402C-5697-4E1C-873F-D02D1690AC5C}">
        <p15:threadingInfo xmlns:p15="http://schemas.microsoft.com/office/powerpoint/2012/main" timeZoneBias="-480"/>
      </p:ext>
    </p:extLst>
  </p:cm>
  <p:cm authorId="1" dt="2021-07-31T16:38:32.695" idx="145">
    <p:pos x="146" y="282"/>
    <p:text>Sampling strategy是採用Strict fair的方式，其實就是一種取後不放回的抽樣方式，強迫每一個operation訓練到的次數完全一樣</p:text>
    <p:extLst>
      <p:ext uri="{C676402C-5697-4E1C-873F-D02D1690AC5C}">
        <p15:threadingInfo xmlns:p15="http://schemas.microsoft.com/office/powerpoint/2012/main" timeZoneBias="-480">
          <p15:parentCm authorId="1" idx="144"/>
        </p15:threadingInfo>
      </p:ext>
    </p:extLst>
  </p:cm>
  <p:cm authorId="1" dt="2021-07-31T16:38:38.224" idx="146">
    <p:pos x="146" y="418"/>
    <p:text>在訓練的時候，其實不是整個super-net直接訓練，每個iteration去sample k sub-nets，這樣可以有效減少GPU memory cost</p:text>
    <p:extLst>
      <p:ext uri="{C676402C-5697-4E1C-873F-D02D1690AC5C}">
        <p15:threadingInfo xmlns:p15="http://schemas.microsoft.com/office/powerpoint/2012/main" timeZoneBias="-480">
          <p15:parentCm authorId="1" idx="144"/>
        </p15:threadingInfo>
      </p:ext>
    </p:extLst>
  </p:cm>
  <p:cm authorId="1" dt="2021-07-31T17:11:55.150" idx="147">
    <p:pos x="146" y="554"/>
    <p:text>採用strict fairness可以達到更好的效果</p:text>
    <p:extLst>
      <p:ext uri="{C676402C-5697-4E1C-873F-D02D1690AC5C}">
        <p15:threadingInfo xmlns:p15="http://schemas.microsoft.com/office/powerpoint/2012/main" timeZoneBias="-480">
          <p15:parentCm authorId="1" idx="144"/>
        </p15:threadingInfo>
      </p:ext>
    </p:extLst>
  </p:cm>
  <p:cm authorId="1" dt="2021-07-31T17:33:14.175" idx="148">
    <p:pos x="146" y="690"/>
    <p:text>uniform distribution variance : np(1-p)
uniform distribution mean : np</p:text>
    <p:extLst>
      <p:ext uri="{C676402C-5697-4E1C-873F-D02D1690AC5C}">
        <p15:threadingInfo xmlns:p15="http://schemas.microsoft.com/office/powerpoint/2012/main" timeZoneBias="-480">
          <p15:parentCm authorId="1" idx="144"/>
        </p15:threadingInfo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5-06T22:53:38.330" idx="17">
    <p:pos x="10" y="10"/>
    <p:text>這是這次presentation的ontline
首先是Introduction、Related Work</p:text>
    <p:extLst>
      <p:ext uri="{C676402C-5697-4E1C-873F-D02D1690AC5C}">
        <p15:threadingInfo xmlns:p15="http://schemas.microsoft.com/office/powerpoint/2012/main" timeZoneBias="-480"/>
      </p:ext>
    </p:extLst>
  </p:cm>
  <p:cm authorId="1" dt="2021-05-06T22:54:27.184" idx="18">
    <p:pos x="146" y="146"/>
    <p:text>再來是使用的方法、實驗，最後是結論</p:text>
    <p:extLst>
      <p:ext uri="{C676402C-5697-4E1C-873F-D02D1690AC5C}">
        <p15:threadingInfo xmlns:p15="http://schemas.microsoft.com/office/powerpoint/2012/main" timeZoneBias="-480"/>
      </p:ext>
    </p:extLst>
  </p:cm>
</p:cmLst>
</file>

<file path=ppt/comments/comment2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20T17:00:09.330" idx="67">
    <p:pos x="10" y="10"/>
    <p:text>在Sub-net Search的部分，採用的是Evolutionary algorithm，大致可以拆分成以下步驟</p:text>
    <p:extLst>
      <p:ext uri="{C676402C-5697-4E1C-873F-D02D1690AC5C}">
        <p15:threadingInfo xmlns:p15="http://schemas.microsoft.com/office/powerpoint/2012/main" timeZoneBias="-480"/>
      </p:ext>
    </p:extLst>
  </p:cm>
  <p:cm authorId="1" dt="2021-08-01T14:56:22.044" idx="149">
    <p:pos x="10" y="146"/>
    <p:text>1. 隨機去取N個sub-nets，這篇論文是取N=50</p:text>
    <p:extLst>
      <p:ext uri="{C676402C-5697-4E1C-873F-D02D1690AC5C}">
        <p15:threadingInfo xmlns:p15="http://schemas.microsoft.com/office/powerpoint/2012/main" timeZoneBias="-480">
          <p15:parentCm authorId="1" idx="67"/>
        </p15:threadingInfo>
      </p:ext>
    </p:extLst>
  </p:cm>
  <p:cm authorId="1" dt="2021-08-01T14:57:27.986" idx="150">
    <p:pos x="10" y="282"/>
    <p:text>2. 然後透過super-net去排序他們的performance，因為權重都已經固定好，只需要做Inference，這也是One-shot NAS很efficient的原因</p:text>
    <p:extLst>
      <p:ext uri="{C676402C-5697-4E1C-873F-D02D1690AC5C}">
        <p15:threadingInfo xmlns:p15="http://schemas.microsoft.com/office/powerpoint/2012/main" timeZoneBias="-480">
          <p15:parentCm authorId="1" idx="67"/>
        </p15:threadingInfo>
      </p:ext>
    </p:extLst>
  </p:cm>
  <p:cm authorId="1" dt="2021-08-01T14:58:22.293" idx="151">
    <p:pos x="10" y="418"/>
    <p:text>3. 評估之後，得到top k的sub-nets做Crossover和Mutation生成新的sub-nets，重複這些步驟，最後希望得到最好的結果</p:text>
    <p:extLst>
      <p:ext uri="{C676402C-5697-4E1C-873F-D02D1690AC5C}">
        <p15:threadingInfo xmlns:p15="http://schemas.microsoft.com/office/powerpoint/2012/main" timeZoneBias="-480">
          <p15:parentCm authorId="1" idx="67"/>
        </p15:threadingInfo>
      </p:ext>
    </p:extLst>
  </p:cm>
  <p:cm authorId="1" dt="2021-08-01T15:01:25.450" idx="152">
    <p:pos x="10" y="554"/>
    <p:text>population size Ns = 50
max iterations T = 12 
k = 10.</p:text>
    <p:extLst>
      <p:ext uri="{C676402C-5697-4E1C-873F-D02D1690AC5C}">
        <p15:threadingInfo xmlns:p15="http://schemas.microsoft.com/office/powerpoint/2012/main" timeZoneBias="-480">
          <p15:parentCm authorId="1" idx="67"/>
        </p15:threadingInfo>
      </p:ext>
    </p:extLst>
  </p:cm>
</p:cmLst>
</file>

<file path=ppt/comments/comment2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01T15:39:38.675" idx="153">
    <p:pos x="10" y="10"/>
    <p:text>接下來是實驗的部分，首先會去跟SOTA去做比較，然後探討模型的Adaptability和Transferability，最後是Ablation Study</p:text>
    <p:extLst>
      <p:ext uri="{C676402C-5697-4E1C-873F-D02D1690AC5C}">
        <p15:threadingInfo xmlns:p15="http://schemas.microsoft.com/office/powerpoint/2012/main" timeZoneBias="-480"/>
      </p:ext>
    </p:extLst>
  </p:cm>
</p:cmLst>
</file>

<file path=ppt/comments/comment2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01T15:42:43.399" idx="154">
    <p:pos x="10" y="10"/>
    <p:text>首先看到這張表，可以看到紅色框框框起來的就是這篇論文的方法，其他主要都是NAS-based method，還有一個hand-crafted的EffiicientDet</p:text>
    <p:extLst>
      <p:ext uri="{C676402C-5697-4E1C-873F-D02D1690AC5C}">
        <p15:threadingInfo xmlns:p15="http://schemas.microsoft.com/office/powerpoint/2012/main" timeZoneBias="-480"/>
      </p:ext>
    </p:extLst>
  </p:cm>
  <p:cm authorId="1" dt="2021-08-01T16:21:54.168" idx="155">
    <p:pos x="10" y="146"/>
    <p:text>比較的指標有FPS(每秒可以處理的帧數)、FLOPs(每秒浮點數運算次數)、Params(參數量)、Search Cost和mAP</p:text>
    <p:extLst>
      <p:ext uri="{C676402C-5697-4E1C-873F-D02D1690AC5C}">
        <p15:threadingInfo xmlns:p15="http://schemas.microsoft.com/office/powerpoint/2012/main" timeZoneBias="-480">
          <p15:parentCm authorId="1" idx="154"/>
        </p15:threadingInfo>
      </p:ext>
    </p:extLst>
  </p:cm>
  <p:cm authorId="1" dt="2021-08-03T14:49:01.051" idx="163">
    <p:pos x="10" y="282"/>
    <p:text>可以發現在同精確度之下，這篇論文提出的方法fps和Search cost都是贏過其他人的</p:text>
    <p:extLst>
      <p:ext uri="{C676402C-5697-4E1C-873F-D02D1690AC5C}">
        <p15:threadingInfo xmlns:p15="http://schemas.microsoft.com/office/powerpoint/2012/main" timeZoneBias="-480">
          <p15:parentCm authorId="1" idx="154"/>
        </p15:threadingInfo>
      </p:ext>
    </p:extLst>
  </p:cm>
</p:cmLst>
</file>

<file path=ppt/comments/comment2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01T16:33:51.575" idx="156">
    <p:pos x="5517" y="4012"/>
    <p:text>再來看模型的適應能力，主要實驗在不同的main-stream detectors，分別是RetinaNet、Faster R-CNN和Cascade R-CNN</p:text>
    <p:extLst>
      <p:ext uri="{C676402C-5697-4E1C-873F-D02D1690AC5C}">
        <p15:threadingInfo xmlns:p15="http://schemas.microsoft.com/office/powerpoint/2012/main" timeZoneBias="-480"/>
      </p:ext>
    </p:extLst>
  </p:cm>
  <p:cm authorId="1" dt="2021-08-01T17:06:55.010" idx="157">
    <p:pos x="5517" y="4148"/>
    <p:text>比較的對象是在一開始提到的幾個hand-craft FPNs，基本上也都是全贏</p:text>
    <p:extLst>
      <p:ext uri="{C676402C-5697-4E1C-873F-D02D1690AC5C}">
        <p15:threadingInfo xmlns:p15="http://schemas.microsoft.com/office/powerpoint/2012/main" timeZoneBias="-480">
          <p15:parentCm authorId="1" idx="156"/>
        </p15:threadingInfo>
      </p:ext>
    </p:extLst>
  </p:cm>
  <p:cm authorId="1" dt="2021-08-01T17:10:04.236" idx="158">
    <p:pos x="5517" y="4284"/>
    <p:text>並提升baseline model 2-3%的mAP</p:text>
    <p:extLst>
      <p:ext uri="{C676402C-5697-4E1C-873F-D02D1690AC5C}">
        <p15:threadingInfo xmlns:p15="http://schemas.microsoft.com/office/powerpoint/2012/main" timeZoneBias="-480">
          <p15:parentCm authorId="1" idx="156"/>
        </p15:threadingInfo>
      </p:ext>
    </p:extLst>
  </p:cm>
</p:cmLst>
</file>

<file path=ppt/comments/comment2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01T17:12:34.397" idx="159">
    <p:pos x="10" y="10"/>
    <p:text>再來是比較模型的Transferability，觀察在A資料Search架構、B資料做Inference得到的效果</p:text>
    <p:extLst>
      <p:ext uri="{C676402C-5697-4E1C-873F-D02D1690AC5C}">
        <p15:threadingInfo xmlns:p15="http://schemas.microsoft.com/office/powerpoint/2012/main" timeZoneBias="-480"/>
      </p:ext>
    </p:extLst>
  </p:cm>
  <p:cm authorId="1" dt="2021-08-01T17:19:48.794" idx="160">
    <p:pos x="10" y="146"/>
    <p:text>比較的對象是Auto-FPN，看起來也是OPANAS全贏</p:text>
    <p:extLst>
      <p:ext uri="{C676402C-5697-4E1C-873F-D02D1690AC5C}">
        <p15:threadingInfo xmlns:p15="http://schemas.microsoft.com/office/powerpoint/2012/main" timeZoneBias="-480">
          <p15:parentCm authorId="1" idx="159"/>
        </p15:threadingInfo>
      </p:ext>
    </p:extLst>
  </p:cm>
  <p:cm authorId="1" dt="2021-08-01T17:34:46.887" idx="161">
    <p:pos x="146" y="146"/>
    <p:text>那接下來開始就是Ablation Studies，首先是比較各Information Path的功效</p:text>
    <p:extLst>
      <p:ext uri="{C676402C-5697-4E1C-873F-D02D1690AC5C}">
        <p15:threadingInfo xmlns:p15="http://schemas.microsoft.com/office/powerpoint/2012/main" timeZoneBias="-480"/>
      </p:ext>
    </p:extLst>
  </p:cm>
  <p:cm authorId="1" dt="2021-08-03T14:46:35.682" idx="162">
    <p:pos x="146" y="282"/>
    <p:text>Baseline model : original Faster R-CNN (ResNet50) + vanilla FPN</p:text>
    <p:extLst>
      <p:ext uri="{C676402C-5697-4E1C-873F-D02D1690AC5C}">
        <p15:threadingInfo xmlns:p15="http://schemas.microsoft.com/office/powerpoint/2012/main" timeZoneBias="-480">
          <p15:parentCm authorId="1" idx="161"/>
        </p15:threadingInfo>
      </p:ext>
    </p:extLst>
  </p:cm>
  <p:cm authorId="1" dt="2021-08-03T15:03:16.427" idx="164">
    <p:pos x="146" y="418"/>
    <p:text>可以發現整合所有的Information Path之後，可以提升mAP，也讓浮點數運算和參數量下降</p:text>
    <p:extLst>
      <p:ext uri="{C676402C-5697-4E1C-873F-D02D1690AC5C}">
        <p15:threadingInfo xmlns:p15="http://schemas.microsoft.com/office/powerpoint/2012/main" timeZoneBias="-480">
          <p15:parentCm authorId="1" idx="161"/>
        </p15:threadingInfo>
      </p:ext>
    </p:extLst>
  </p:cm>
</p:cmLst>
</file>

<file path=ppt/comments/comment2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03T15:17:00.190" idx="165">
    <p:pos x="3776" y="2885"/>
    <p:text>再來是Edge Importance Weighting的Ablation Study</p:text>
    <p:extLst>
      <p:ext uri="{C676402C-5697-4E1C-873F-D02D1690AC5C}">
        <p15:threadingInfo xmlns:p15="http://schemas.microsoft.com/office/powerpoint/2012/main" timeZoneBias="-480"/>
      </p:ext>
    </p:extLst>
  </p:cm>
  <p:cm authorId="1" dt="2021-08-03T15:19:34.698" idx="166">
    <p:pos x="3776" y="3021"/>
    <p:text>直接看到圖，橫軸是epoch，縱軸是mmAP，代表隨機選取50個sub-nets做Inference得到的mAP平均</p:text>
    <p:extLst>
      <p:ext uri="{C676402C-5697-4E1C-873F-D02D1690AC5C}">
        <p15:threadingInfo xmlns:p15="http://schemas.microsoft.com/office/powerpoint/2012/main" timeZoneBias="-480">
          <p15:parentCm authorId="1" idx="165"/>
        </p15:threadingInfo>
      </p:ext>
    </p:extLst>
  </p:cm>
  <p:cm authorId="1" dt="2021-08-03T15:28:45.304" idx="167">
    <p:pos x="3776" y="3157"/>
    <p:text>可以發現有做edge importance weighting的藍色線明顯高於橘色線</p:text>
    <p:extLst>
      <p:ext uri="{C676402C-5697-4E1C-873F-D02D1690AC5C}">
        <p15:threadingInfo xmlns:p15="http://schemas.microsoft.com/office/powerpoint/2012/main" timeZoneBias="-480">
          <p15:parentCm authorId="1" idx="165"/>
        </p15:threadingInfo>
      </p:ext>
    </p:extLst>
  </p:cm>
  <p:cm authorId="1" dt="2021-08-03T15:28:54.399" idx="168">
    <p:pos x="3776" y="3293"/>
    <p:text>這代表edge importance weighting對super-net的訓練是有明顯幫助的</p:text>
    <p:extLst>
      <p:ext uri="{C676402C-5697-4E1C-873F-D02D1690AC5C}">
        <p15:threadingInfo xmlns:p15="http://schemas.microsoft.com/office/powerpoint/2012/main" timeZoneBias="-480">
          <p15:parentCm authorId="1" idx="165"/>
        </p15:threadingInfo>
      </p:ext>
    </p:extLst>
  </p:cm>
  <p:cm authorId="1" dt="2021-08-03T15:30:17.785" idx="169">
    <p:pos x="10" y="10"/>
    <p:text>最後是Correlation Analysis，去比較Densely Connected、Fair Sampling、Edge Importance Weight對Kendall's Tau和mAP的影響</p:text>
    <p:extLst>
      <p:ext uri="{C676402C-5697-4E1C-873F-D02D1690AC5C}">
        <p15:threadingInfo xmlns:p15="http://schemas.microsoft.com/office/powerpoint/2012/main" timeZoneBias="-480"/>
      </p:ext>
    </p:extLst>
  </p:cm>
  <p:cm authorId="1" dt="2021-08-03T15:39:35.555" idx="170">
    <p:pos x="10" y="146"/>
    <p:text>Kendall's Tau再統計上是一種無母數的相關係數，因為在訓練Super-net的時候我們比較關注的是A的sub-nets和B的sub-nets的相對關係，所以會比Pearson Correlation好。</p:text>
    <p:extLst>
      <p:ext uri="{C676402C-5697-4E1C-873F-D02D1690AC5C}">
        <p15:threadingInfo xmlns:p15="http://schemas.microsoft.com/office/powerpoint/2012/main" timeZoneBias="-480">
          <p15:parentCm authorId="1" idx="169"/>
        </p15:threadingInfo>
      </p:ext>
    </p:extLst>
  </p:cm>
  <p:cm authorId="1" dt="2021-08-03T15:43:39.606" idx="171">
    <p:pos x="10" y="282"/>
    <p:text>可以發現除了Densely Connected有讓相關係數下降之外，其他策略都有讓兩者上升。</p:text>
    <p:extLst>
      <p:ext uri="{C676402C-5697-4E1C-873F-D02D1690AC5C}">
        <p15:threadingInfo xmlns:p15="http://schemas.microsoft.com/office/powerpoint/2012/main" timeZoneBias="-480">
          <p15:parentCm authorId="1" idx="169"/>
        </p15:threadingInfo>
      </p:ext>
    </p:extLst>
  </p:cm>
</p:cmLst>
</file>

<file path=ppt/comments/comment2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03T15:48:20.474" idx="172">
    <p:pos x="3029" y="2595"/>
    <p:text>結論 : 作者提出一個新的One-shot search method，OPANAS</p:text>
    <p:extLst>
      <p:ext uri="{C676402C-5697-4E1C-873F-D02D1690AC5C}">
        <p15:threadingInfo xmlns:p15="http://schemas.microsoft.com/office/powerpoint/2012/main" timeZoneBias="-480"/>
      </p:ext>
    </p:extLst>
  </p:cm>
  <p:cm authorId="1" dt="2021-08-03T15:50:01.415" idx="173">
    <p:pos x="3029" y="2731"/>
    <p:text>其中有新的Search Spacec和有效率的Search Algorithm</p:text>
    <p:extLst>
      <p:ext uri="{C676402C-5697-4E1C-873F-D02D1690AC5C}">
        <p15:threadingInfo xmlns:p15="http://schemas.microsoft.com/office/powerpoint/2012/main" timeZoneBias="-480">
          <p15:parentCm authorId="1" idx="172"/>
        </p15:threadingInfo>
      </p:ext>
    </p:extLst>
  </p:cm>
  <p:cm authorId="1" dt="2021-08-03T15:50:56.279" idx="174">
    <p:pos x="3029" y="2867"/>
    <p:text>Search Space是六種Information Paths，以Densely Conneted DAG去連接FPN結構</p:text>
    <p:extLst>
      <p:ext uri="{C676402C-5697-4E1C-873F-D02D1690AC5C}">
        <p15:threadingInfo xmlns:p15="http://schemas.microsoft.com/office/powerpoint/2012/main" timeZoneBias="-480">
          <p15:parentCm authorId="1" idx="172"/>
        </p15:threadingInfo>
      </p:ext>
    </p:extLst>
  </p:cm>
  <p:cm authorId="1" dt="2021-08-03T16:01:18.767" idx="175">
    <p:pos x="3029" y="3003"/>
    <p:text>在訓練Super-net的時候，加入Strict Fair Sampling和Edge Importance Weighting都可以有所幫助</p:text>
    <p:extLst>
      <p:ext uri="{C676402C-5697-4E1C-873F-D02D1690AC5C}">
        <p15:threadingInfo xmlns:p15="http://schemas.microsoft.com/office/powerpoint/2012/main" timeZoneBias="-480">
          <p15:parentCm authorId="1" idx="172"/>
        </p15:threadingInfo>
      </p:ext>
    </p:extLst>
  </p:cm>
  <p:cm authorId="1" dt="2021-08-03T16:03:01.091" idx="176">
    <p:pos x="3029" y="3139"/>
    <p:text>也在實驗中證明OPANAS可以有效率得到相當不錯的結果</p:text>
    <p:extLst>
      <p:ext uri="{C676402C-5697-4E1C-873F-D02D1690AC5C}">
        <p15:threadingInfo xmlns:p15="http://schemas.microsoft.com/office/powerpoint/2012/main" timeZoneBias="-480">
          <p15:parentCm authorId="1" idx="172"/>
        </p15:threadingInfo>
      </p:ext>
    </p:extLst>
  </p:cm>
</p:cmLst>
</file>

<file path=ppt/comments/comment2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14T16:24:10.389" idx="44">
    <p:pos x="10" y="10"/>
    <p:text>那這裡再介紹一些其他也是用NAS結合FPN的方法，也是這篇論文的主要比較對象。</p:text>
    <p:extLst>
      <p:ext uri="{C676402C-5697-4E1C-873F-D02D1690AC5C}">
        <p15:threadingInfo xmlns:p15="http://schemas.microsoft.com/office/powerpoint/2012/main" timeZoneBias="-480"/>
      </p:ext>
    </p:extLst>
  </p:cm>
  <p:cm authorId="1" dt="2021-07-23T16:29:39.229" idx="86">
    <p:pos x="10" y="146"/>
    <p:text>根據Optimazation Method來做分類的話，主要有以下的方法: Reinforcement learning、Evolutionary algorithm、Gradient-based methods</p:text>
    <p:extLst>
      <p:ext uri="{C676402C-5697-4E1C-873F-D02D1690AC5C}">
        <p15:threadingInfo xmlns:p15="http://schemas.microsoft.com/office/powerpoint/2012/main" timeZoneBias="-480">
          <p15:parentCm authorId="1" idx="44"/>
        </p15:threadingInfo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5-06T22:57:26.131" idx="20">
    <p:pos x="10" y="10"/>
    <p:text>這篇論文主要是希望用NAS(Neural Architecture Search)去解決Object Detection的問題</p:text>
    <p:extLst>
      <p:ext uri="{C676402C-5697-4E1C-873F-D02D1690AC5C}">
        <p15:threadingInfo xmlns:p15="http://schemas.microsoft.com/office/powerpoint/2012/main" timeZoneBias="-480"/>
      </p:ext>
    </p:extLst>
  </p:cm>
  <p:cm authorId="1" dt="2021-05-06T22:57:42.224" idx="21">
    <p:pos x="146" y="146"/>
    <p:text>而在Object detection中，又以FPN的精度最為優秀，因為FPN可以結合High-level及Low-level的語意特徵。</p:text>
    <p:extLst>
      <p:ext uri="{C676402C-5697-4E1C-873F-D02D1690AC5C}">
        <p15:threadingInfo xmlns:p15="http://schemas.microsoft.com/office/powerpoint/2012/main" timeZoneBias="-480"/>
      </p:ext>
    </p:extLst>
  </p:cm>
  <p:cm authorId="1" dt="2021-07-09T17:30:43.483" idx="33">
    <p:pos x="146" y="282"/>
    <p:text>高階特徵包含更多semantics的資訊，低階特徵有更多細節的資訊。</p:text>
    <p:extLst>
      <p:ext uri="{C676402C-5697-4E1C-873F-D02D1690AC5C}">
        <p15:threadingInfo xmlns:p15="http://schemas.microsoft.com/office/powerpoint/2012/main" timeZoneBias="-480">
          <p15:parentCm authorId="1" idx="21"/>
        </p15:threadingInfo>
      </p:ext>
    </p:extLst>
  </p:cm>
  <p:cm authorId="1" dt="2021-07-11T15:27:13.765" idx="36">
    <p:pos x="282" y="282"/>
    <p:text>儘管Feature Pyramid Network很簡單且有效，他仍然不是一個最好的Architecture Design</p:text>
    <p:extLst>
      <p:ext uri="{C676402C-5697-4E1C-873F-D02D1690AC5C}">
        <p15:threadingInfo xmlns:p15="http://schemas.microsoft.com/office/powerpoint/2012/main" timeZoneBias="-480"/>
      </p:ext>
    </p:extLst>
  </p:cm>
  <p:cm authorId="1" dt="2021-07-11T15:27:48.700" idx="37">
    <p:pos x="282" y="418"/>
    <p:text>因此再之後，FPN-based detection algorithm主要有兩個研究的方向，一是探索不同的information paths，二是用NAS-based的方式去搜索出更好的架構</p:text>
    <p:extLst>
      <p:ext uri="{C676402C-5697-4E1C-873F-D02D1690AC5C}">
        <p15:threadingInfo xmlns:p15="http://schemas.microsoft.com/office/powerpoint/2012/main" timeZoneBias="-480">
          <p15:parentCm authorId="1" idx="36"/>
        </p15:threadingInfo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11T15:31:23.450" idx="38">
    <p:pos x="10" y="10"/>
    <p:text>因此這篇論文集結這兩個研究方向，基於One-shot NAS得到一個SOTA accuracy-speed trade-off. 而主要的貢獻是</p:text>
    <p:extLst>
      <p:ext uri="{C676402C-5697-4E1C-873F-D02D1690AC5C}">
        <p15:threadingInfo xmlns:p15="http://schemas.microsoft.com/office/powerpoint/2012/main" timeZoneBias="-480"/>
      </p:ext>
    </p:extLst>
  </p:cm>
  <p:cm authorId="1" dt="2021-07-11T15:42:12.560" idx="39">
    <p:pos x="10" y="146"/>
    <p:text>提出6種Information Paths去建構Search Space</p:text>
    <p:extLst>
      <p:ext uri="{C676402C-5697-4E1C-873F-D02D1690AC5C}">
        <p15:threadingInfo xmlns:p15="http://schemas.microsoft.com/office/powerpoint/2012/main" timeZoneBias="-480">
          <p15:parentCm authorId="1" idx="38"/>
        </p15:threadingInfo>
      </p:ext>
    </p:extLst>
  </p:cm>
  <p:cm authorId="1" dt="2021-07-11T16:15:57.474" idx="40">
    <p:pos x="10" y="282"/>
    <p:text>也提出一個新的One-shot Search Method，跟SOTA相比在效率上大幅提升</p:text>
    <p:extLst>
      <p:ext uri="{C676402C-5697-4E1C-873F-D02D1690AC5C}">
        <p15:threadingInfo xmlns:p15="http://schemas.microsoft.com/office/powerpoint/2012/main" timeZoneBias="-480">
          <p15:parentCm authorId="1" idx="38"/>
        </p15:threadingInfo>
      </p:ext>
    </p:extLst>
  </p:cm>
  <p:cm authorId="1" dt="2021-07-11T16:37:10.194" idx="41">
    <p:pos x="10" y="418"/>
    <p:text>然後也可以輕易地跟現有的Main-stream detectors去做結合</p:text>
    <p:extLst>
      <p:ext uri="{C676402C-5697-4E1C-873F-D02D1690AC5C}">
        <p15:threadingInfo xmlns:p15="http://schemas.microsoft.com/office/powerpoint/2012/main" timeZoneBias="-480">
          <p15:parentCm authorId="1" idx="38"/>
        </p15:threadingInfo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22T16:05:05.869" idx="72">
    <p:pos x="10" y="10"/>
    <p:text>再來是Related Work的部分，會簡單介紹Object Detection和NAS</p:text>
    <p:extLst>
      <p:ext uri="{C676402C-5697-4E1C-873F-D02D1690AC5C}">
        <p15:threadingInfo xmlns:p15="http://schemas.microsoft.com/office/powerpoint/2012/main" timeZoneBias="-48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22T16:06:34.429" idx="73">
    <p:pos x="186" y="148"/>
    <p:text>Object Detection目的就是希望可以框出圖片中的物件和分辨其類別，可以理解成Classification和Localization的結合</p:text>
    <p:extLst>
      <p:ext uri="{C676402C-5697-4E1C-873F-D02D1690AC5C}">
        <p15:threadingInfo xmlns:p15="http://schemas.microsoft.com/office/powerpoint/2012/main" timeZoneBias="-480"/>
      </p:ext>
    </p:extLst>
  </p:cm>
  <p:cm authorId="1" dt="2021-07-22T16:13:23.935" idx="74">
    <p:pos x="186" y="284"/>
    <p:text>方法主要可以分為兩類，分別是One-stage methods，還有像是R-CNN系列的Two-stage methods</p:text>
    <p:extLst>
      <p:ext uri="{C676402C-5697-4E1C-873F-D02D1690AC5C}">
        <p15:threadingInfo xmlns:p15="http://schemas.microsoft.com/office/powerpoint/2012/main" timeZoneBias="-480">
          <p15:parentCm authorId="1" idx="73"/>
        </p15:threadingInfo>
      </p:ext>
    </p:extLst>
  </p:cm>
  <p:cm authorId="1" dt="2021-07-22T16:16:49.634" idx="75">
    <p:pos x="58" y="52"/>
    <p:text>但是早期的方法都會遇到Scale Variation的問題</p:text>
    <p:extLst>
      <p:ext uri="{C676402C-5697-4E1C-873F-D02D1690AC5C}">
        <p15:threadingInfo xmlns:p15="http://schemas.microsoft.com/office/powerpoint/2012/main" timeZoneBias="-480"/>
      </p:ext>
    </p:extLst>
  </p:cm>
  <p:cm authorId="1" dt="2021-07-22T17:24:05.236" idx="76">
    <p:pos x="58" y="188"/>
    <p:text>那什麼是Scale Variation呢? 我們可以先看到下面這張圖，同樣是公車，(a)佔整張圖片的80%以上，但也可能像(b)只佔圖片的一小部分</p:text>
    <p:extLst>
      <p:ext uri="{C676402C-5697-4E1C-873F-D02D1690AC5C}">
        <p15:threadingInfo xmlns:p15="http://schemas.microsoft.com/office/powerpoint/2012/main" timeZoneBias="-480">
          <p15:parentCm authorId="1" idx="75"/>
        </p15:threadingInfo>
      </p:ext>
    </p:extLst>
  </p:cm>
  <p:cm authorId="1" dt="2021-07-22T17:27:47.411" idx="77">
    <p:pos x="327" y="230"/>
    <p:text>為了解決Scale Variation的問題，feature pyramid是最被廣泛使用的方法，這篇論文的作者把這樣的架構歸類到top-down的information path。</p:text>
    <p:extLst>
      <p:ext uri="{C676402C-5697-4E1C-873F-D02D1690AC5C}">
        <p15:threadingInfo xmlns:p15="http://schemas.microsoft.com/office/powerpoint/2012/main" timeZoneBias="-48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17T14:58:37.680" idx="53">
    <p:pos x="282" y="282"/>
    <p:text>Extensional  FPNs</p:text>
    <p:extLst>
      <p:ext uri="{C676402C-5697-4E1C-873F-D02D1690AC5C}">
        <p15:threadingInfo xmlns:p15="http://schemas.microsoft.com/office/powerpoint/2012/main" timeZoneBias="-480"/>
      </p:ext>
    </p:extLst>
  </p:cm>
  <p:cm authorId="1" dt="2021-07-17T14:58:51.432" idx="54">
    <p:pos x="282" y="418"/>
    <p:text>PANet[21] [CVPR, 2018]
Introduce an extra bottom-up path after the top-down path</p:text>
    <p:extLst>
      <p:ext uri="{C676402C-5697-4E1C-873F-D02D1690AC5C}">
        <p15:threadingInfo xmlns:p15="http://schemas.microsoft.com/office/powerpoint/2012/main" timeZoneBias="-480">
          <p15:parentCm authorId="1" idx="53"/>
        </p15:threadingInfo>
      </p:ext>
    </p:extLst>
  </p:cm>
  <p:cm authorId="1" dt="2021-07-17T14:59:01.488" idx="55">
    <p:pos x="282" y="554"/>
    <p:text>Libra R-CNN[23] [CVPR, 2019]
Adopt non-local module to fuse the features</p:text>
    <p:extLst>
      <p:ext uri="{C676402C-5697-4E1C-873F-D02D1690AC5C}">
        <p15:threadingInfo xmlns:p15="http://schemas.microsoft.com/office/powerpoint/2012/main" timeZoneBias="-480">
          <p15:parentCm authorId="1" idx="53"/>
        </p15:threadingInfo>
      </p:ext>
    </p:extLst>
  </p:cm>
  <p:cm authorId="1" dt="2021-07-17T14:59:07.184" idx="56">
    <p:pos x="282" y="690"/>
    <p:text>Multi-level FPN[32] [AAAI, 2019]
Fuse the backbone features and then introduce multiple U-shape modules</p:text>
    <p:extLst>
      <p:ext uri="{C676402C-5697-4E1C-873F-D02D1690AC5C}">
        <p15:threadingInfo xmlns:p15="http://schemas.microsoft.com/office/powerpoint/2012/main" timeZoneBias="-480">
          <p15:parentCm authorId="1" idx="53"/>
        </p15:threadingInfo>
      </p:ext>
    </p:extLst>
  </p:cm>
  <p:cm authorId="1" dt="2021-07-17T14:59:13.336" idx="57">
    <p:pos x="282" y="826"/>
    <p:text>SEPC[28] [IEEE, 2020]
Stack 4 scale equalizing modules behind classic FPN to enhance cross-scale correlation</p:text>
    <p:extLst>
      <p:ext uri="{C676402C-5697-4E1C-873F-D02D1690AC5C}">
        <p15:threadingInfo xmlns:p15="http://schemas.microsoft.com/office/powerpoint/2012/main" timeZoneBias="-480">
          <p15:parentCm authorId="1" idx="53"/>
        </p15:threadingInfo>
      </p:ext>
    </p:extLst>
  </p:cm>
  <p:cm authorId="1" dt="2021-07-17T14:59:18.152" idx="58">
    <p:pos x="282" y="962"/>
    <p:text>BiFPN[25] [CVPR, 2020]
Exploit a simplified architecture of PANet and stacks it with skip-connected</p:text>
    <p:extLst>
      <p:ext uri="{C676402C-5697-4E1C-873F-D02D1690AC5C}">
        <p15:threadingInfo xmlns:p15="http://schemas.microsoft.com/office/powerpoint/2012/main" timeZoneBias="-480">
          <p15:parentCm authorId="1" idx="53"/>
        </p15:threadingInfo>
      </p:ext>
    </p:extLst>
  </p:cm>
  <p:cm authorId="1" dt="2021-07-23T14:44:28.232" idx="79">
    <p:pos x="10" y="10"/>
    <p:text>除了Top-down的information path之外，還有很多在object detection上表現優異的金字塔結構。</p:text>
    <p:extLst>
      <p:ext uri="{C676402C-5697-4E1C-873F-D02D1690AC5C}">
        <p15:threadingInfo xmlns:p15="http://schemas.microsoft.com/office/powerpoint/2012/main" timeZoneBias="-480"/>
      </p:ext>
    </p:extLst>
  </p:cm>
  <p:cm authorId="1" dt="2021-07-24T16:51:41.987" idx="94">
    <p:pos x="146" y="146"/>
    <p:text>這張圖的P表示Input Node、O表示Output Node，中間會有Intermediate Node都是有順序性的。</p:text>
    <p:extLst>
      <p:ext uri="{C676402C-5697-4E1C-873F-D02D1690AC5C}">
        <p15:threadingInfo xmlns:p15="http://schemas.microsoft.com/office/powerpoint/2012/main" timeZoneBias="-480"/>
      </p:ext>
    </p:extLst>
  </p:cm>
  <p:cm authorId="1" dt="2021-07-24T16:54:03.390" idx="95">
    <p:pos x="146" y="282"/>
    <p:text>(b)的PANet就是CVPR 2018的一篇論文，在top-down path之後再加上bottom-up path</p:text>
    <p:extLst>
      <p:ext uri="{C676402C-5697-4E1C-873F-D02D1690AC5C}">
        <p15:threadingInfo xmlns:p15="http://schemas.microsoft.com/office/powerpoint/2012/main" timeZoneBias="-480">
          <p15:parentCm authorId="1" idx="94"/>
        </p15:threadingInfo>
      </p:ext>
    </p:extLst>
  </p:cm>
  <p:cm authorId="1" dt="2021-07-24T16:54:09.702" idx="96">
    <p:pos x="146" y="418"/>
    <p:text>圖(c)、圖(d)...</p:text>
    <p:extLst>
      <p:ext uri="{C676402C-5697-4E1C-873F-D02D1690AC5C}">
        <p15:threadingInfo xmlns:p15="http://schemas.microsoft.com/office/powerpoint/2012/main" timeZoneBias="-480">
          <p15:parentCm authorId="1" idx="94"/>
        </p15:threadingInfo>
      </p:ext>
    </p:extLst>
  </p:cm>
  <p:cm authorId="1" dt="2021-07-24T16:54:14.126" idx="97">
    <p:pos x="146" y="554"/>
    <p:text>那這篇論文的作者就整合了這幾篇論文的精華，得到6種information paths。</p:text>
    <p:extLst>
      <p:ext uri="{C676402C-5697-4E1C-873F-D02D1690AC5C}">
        <p15:threadingInfo xmlns:p15="http://schemas.microsoft.com/office/powerpoint/2012/main" timeZoneBias="-480">
          <p15:parentCm authorId="1" idx="94"/>
        </p15:threadingInfo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09T17:08:33.110" idx="29">
    <p:pos x="10" y="10"/>
    <p:text>這裡我先簡單介紹一下NAS，他的起源主要是因為目前的網路結構大多是由人為設計的，但是手工設計網路很耗時而且容易出錯，因此，NAS就是希望可以讓網路的設計自動化，更效率的得到高精度的網路</p:text>
    <p:extLst>
      <p:ext uri="{C676402C-5697-4E1C-873F-D02D1690AC5C}">
        <p15:threadingInfo xmlns:p15="http://schemas.microsoft.com/office/powerpoint/2012/main" timeZoneBias="-480"/>
      </p:ext>
    </p:extLst>
  </p:cm>
  <p:cm authorId="1" dt="2021-07-11T16:45:50.026" idx="42">
    <p:pos x="10" y="146"/>
    <p:text>NAS主要可以分為三個部分，分別是Search Space、Optimization Method 和 Candidate Evaluation Method。</p:text>
    <p:extLst>
      <p:ext uri="{C676402C-5697-4E1C-873F-D02D1690AC5C}">
        <p15:threadingInfo xmlns:p15="http://schemas.microsoft.com/office/powerpoint/2012/main" timeZoneBias="-480">
          <p15:parentCm authorId="1" idx="29"/>
        </p15:threadingInfo>
      </p:ext>
    </p:extLst>
  </p:cm>
  <p:cm authorId="1" dt="2021-07-23T15:56:28.015" idx="85">
    <p:pos x="10" y="282"/>
    <p:text>Search Space會有很多可用的架構，NAS訓練的過程中透過Optimization Method 和 Candidate Evaluation Method去選擇較佳的結構，最後得到最好的組合方式</p:text>
    <p:extLst>
      <p:ext uri="{C676402C-5697-4E1C-873F-D02D1690AC5C}">
        <p15:threadingInfo xmlns:p15="http://schemas.microsoft.com/office/powerpoint/2012/main" timeZoneBias="-480">
          <p15:parentCm authorId="1" idx="29"/>
        </p15:threadingInfo>
      </p:ext>
    </p:extLst>
  </p:cm>
  <p:cm authorId="1" dt="2021-07-24T14:52:13.620" idx="87">
    <p:pos x="10" y="418"/>
    <p:text>常見的Opitimization Method有RL、EA或是Gradient-based的方法</p:text>
    <p:extLst>
      <p:ext uri="{C676402C-5697-4E1C-873F-D02D1690AC5C}">
        <p15:threadingInfo xmlns:p15="http://schemas.microsoft.com/office/powerpoint/2012/main" timeZoneBias="-480">
          <p15:parentCm authorId="1" idx="29"/>
        </p15:threadingInfo>
      </p:ext>
    </p:extLst>
  </p:cm>
  <p:cm authorId="1" dt="2021-07-23T15:25:19.204" idx="83">
    <p:pos x="146" y="146"/>
    <p:text>這篇論文便是在Search Space和Optimization Method都提出改進的方法，希望可以將近年提出的FPN結構用NAS做整合</p:text>
    <p:extLst>
      <p:ext uri="{C676402C-5697-4E1C-873F-D02D1690AC5C}">
        <p15:threadingInfo xmlns:p15="http://schemas.microsoft.com/office/powerpoint/2012/main" timeZoneBias="-480"/>
      </p:ext>
    </p:extLs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17T15:20:52.816" idx="59">
    <p:pos x="10" y="10"/>
    <p:text>那近年來，又有人提出One-shot NAS，把NAS訓練分成Super-net training和Architecture search兩個部分，目的是去解決training的困難</p:text>
    <p:extLst>
      <p:ext uri="{C676402C-5697-4E1C-873F-D02D1690AC5C}">
        <p15:threadingInfo xmlns:p15="http://schemas.microsoft.com/office/powerpoint/2012/main" timeZoneBias="-480"/>
      </p:ext>
    </p:extLst>
  </p:cm>
  <p:cm authorId="1" dt="2021-07-24T15:56:06.508" idx="90">
    <p:pos x="10" y="282"/>
    <p:text>因為One-shot NAS只要訓練一次Super-net，再從Super-net當中，透過最佳化演算法找出適當的Sub-net</p:text>
    <p:extLst>
      <p:ext uri="{C676402C-5697-4E1C-873F-D02D1690AC5C}">
        <p15:threadingInfo xmlns:p15="http://schemas.microsoft.com/office/powerpoint/2012/main" timeZoneBias="-480">
          <p15:parentCm authorId="1" idx="59"/>
        </p15:threadingInfo>
      </p:ext>
    </p:extLst>
  </p:cm>
  <p:cm authorId="1" dt="2021-07-24T15:59:28.372" idx="91">
    <p:pos x="10" y="418"/>
    <p:text>這樣的方式可以大幅縮短反覆訓練的時間，整體來說更有效率。</p:text>
    <p:extLst>
      <p:ext uri="{C676402C-5697-4E1C-873F-D02D1690AC5C}">
        <p15:threadingInfo xmlns:p15="http://schemas.microsoft.com/office/powerpoint/2012/main" timeZoneBias="-480">
          <p15:parentCm authorId="1" idx="59"/>
        </p15:threadingInfo>
      </p:ext>
    </p:extLst>
  </p:cm>
  <p:cm authorId="1" dt="2021-07-24T14:53:58.135" idx="88">
    <p:pos x="110" y="164"/>
    <p:text>我們再來看看這張Overview的圖，左邊灰色的部分是SPOS，右邊的話是OPANAS</p:text>
    <p:extLst>
      <p:ext uri="{C676402C-5697-4E1C-873F-D02D1690AC5C}">
        <p15:threadingInfo xmlns:p15="http://schemas.microsoft.com/office/powerpoint/2012/main" timeZoneBias="-480"/>
      </p:ext>
    </p:extLst>
  </p:cm>
  <p:cm authorId="1" dt="2021-07-24T16:16:54.896" idx="92">
    <p:pos x="110" y="300"/>
    <p:text>兩個都是One-shot NAS的方法，不過左邊Single Path的方法只能以Sequential Structure去連結Feature Pyramid，這篇論文的作者則是以DAG去連接各Feature Pyramid</p:text>
    <p:extLst>
      <p:ext uri="{C676402C-5697-4E1C-873F-D02D1690AC5C}">
        <p15:threadingInfo xmlns:p15="http://schemas.microsoft.com/office/powerpoint/2012/main" timeZoneBias="-480">
          <p15:parentCm authorId="1" idx="88"/>
        </p15:threadingInfo>
      </p:ext>
    </p:extLst>
  </p:cm>
  <p:cm authorId="1" dt="2021-07-24T16:35:53.199" idx="93">
    <p:pos x="110" y="436"/>
    <p:text>所以作法基本依循One-shot NAS的步驟，先訓練一個Super-net，再利用Evolutionary algorithm去搜尋Sub-net</p:text>
    <p:extLst>
      <p:ext uri="{C676402C-5697-4E1C-873F-D02D1690AC5C}">
        <p15:threadingInfo xmlns:p15="http://schemas.microsoft.com/office/powerpoint/2012/main" timeZoneBias="-480">
          <p15:parentCm authorId="1" idx="88"/>
        </p15:threadingInfo>
      </p:ext>
    </p:extLst>
  </p:cm>
  <p:cm authorId="1" dt="2021-07-24T17:00:22.214" idx="99">
    <p:pos x="110" y="572"/>
    <p:text>最後得到Searched Result</p:text>
    <p:extLst>
      <p:ext uri="{C676402C-5697-4E1C-873F-D02D1690AC5C}">
        <p15:threadingInfo xmlns:p15="http://schemas.microsoft.com/office/powerpoint/2012/main" timeZoneBias="-480">
          <p15:parentCm authorId="1" idx="88"/>
        </p15:threadingInfo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AF6A7-F513-40B3-A4FA-96A13D9B6337}" type="datetimeFigureOut">
              <a:rPr lang="zh-TW" altLang="en-US" smtClean="0"/>
              <a:t>2021/8/4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D14B1-B996-4BE7-B9E3-DEE734E7C68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64445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altLang="zh-TW" dirty="0"/>
              <a:t>OPANAS</a:t>
            </a:r>
          </a:p>
          <a:p>
            <a:pPr marL="228600" indent="-228600">
              <a:buAutoNum type="arabicPeriod"/>
            </a:pPr>
            <a:r>
              <a:rPr lang="zh-TW" altLang="en-US" dirty="0"/>
              <a:t>是以</a:t>
            </a:r>
            <a:r>
              <a:rPr lang="en-US" altLang="zh-TW" dirty="0"/>
              <a:t>One-shot NAS</a:t>
            </a:r>
            <a:r>
              <a:rPr lang="zh-TW" altLang="en-US" dirty="0"/>
              <a:t>解決</a:t>
            </a:r>
            <a:r>
              <a:rPr lang="en-US" altLang="zh-TW" dirty="0"/>
              <a:t>Object Detection</a:t>
            </a:r>
            <a:r>
              <a:rPr lang="zh-TW" altLang="en-US" dirty="0"/>
              <a:t>問題的一篇論文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作者主要是來自北京大學王選計算機研究所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今年</a:t>
            </a:r>
            <a:r>
              <a:rPr lang="en-US" altLang="zh-TW" dirty="0"/>
              <a:t>CVPR2021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35922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再來要介紹的是方法的細節，主要是</a:t>
            </a:r>
            <a:r>
              <a:rPr lang="en-US" altLang="zh-TW" dirty="0"/>
              <a:t>Information Path</a:t>
            </a:r>
            <a:r>
              <a:rPr lang="zh-TW" altLang="en-US" dirty="0"/>
              <a:t>和</a:t>
            </a:r>
            <a:r>
              <a:rPr lang="en-US" altLang="zh-TW" dirty="0"/>
              <a:t>One-shot Search</a:t>
            </a:r>
            <a:r>
              <a:rPr lang="zh-TW" altLang="en-US" dirty="0"/>
              <a:t>這兩個部分</a:t>
            </a:r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98760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作者總共總結出</a:t>
            </a:r>
            <a:r>
              <a:rPr lang="en-US" altLang="zh-TW" dirty="0"/>
              <a:t>6</a:t>
            </a:r>
            <a:r>
              <a:rPr lang="zh-TW" altLang="en-US" dirty="0"/>
              <a:t>種</a:t>
            </a:r>
            <a:r>
              <a:rPr lang="en-US" altLang="zh-TW" dirty="0"/>
              <a:t>information</a:t>
            </a:r>
            <a:r>
              <a:rPr lang="zh-TW" altLang="en-US" dirty="0"/>
              <a:t>，分別是</a:t>
            </a:r>
            <a:r>
              <a:rPr lang="en-US" altLang="zh-TW" dirty="0"/>
              <a:t>....</a:t>
            </a:r>
            <a:r>
              <a:rPr lang="zh-TW" altLang="en-US" dirty="0"/>
              <a:t>，其中</a:t>
            </a:r>
            <a:r>
              <a:rPr lang="en-US" altLang="zh-TW" dirty="0"/>
              <a:t>(e)</a:t>
            </a:r>
            <a:r>
              <a:rPr lang="zh-TW" altLang="en-US" dirty="0"/>
              <a:t>、</a:t>
            </a:r>
            <a:r>
              <a:rPr lang="en-US" altLang="zh-TW" dirty="0"/>
              <a:t>(f)</a:t>
            </a:r>
            <a:r>
              <a:rPr lang="zh-TW" altLang="en-US" dirty="0"/>
              <a:t>是</a:t>
            </a:r>
            <a:r>
              <a:rPr lang="en-US" altLang="zh-TW" dirty="0"/>
              <a:t>parameter-free</a:t>
            </a:r>
            <a:r>
              <a:rPr lang="zh-TW" altLang="en-US" dirty="0"/>
              <a:t>，所以在</a:t>
            </a:r>
            <a:r>
              <a:rPr lang="en-US" altLang="zh-TW" dirty="0"/>
              <a:t>super-net training</a:t>
            </a:r>
            <a:r>
              <a:rPr lang="zh-TW" altLang="en-US" dirty="0"/>
              <a:t>的時候只需訓練前面</a:t>
            </a:r>
            <a:r>
              <a:rPr lang="en-US" altLang="zh-TW" dirty="0"/>
              <a:t>4</a:t>
            </a:r>
            <a:r>
              <a:rPr lang="zh-TW" altLang="en-US" dirty="0"/>
              <a:t>種</a:t>
            </a:r>
            <a:r>
              <a:rPr lang="en-US" altLang="zh-TW" dirty="0"/>
              <a:t>path</a:t>
            </a:r>
          </a:p>
          <a:p>
            <a:pPr marL="228600" indent="-228600">
              <a:buAutoNum type="arabicPeriod"/>
            </a:pPr>
            <a:r>
              <a:rPr lang="zh-TW" altLang="en-US" dirty="0"/>
              <a:t>白色的部分記作</a:t>
            </a:r>
            <a:r>
              <a:rPr lang="en-US" altLang="zh-TW" dirty="0"/>
              <a:t>P2-P5</a:t>
            </a:r>
            <a:r>
              <a:rPr lang="zh-TW" altLang="en-US" dirty="0"/>
              <a:t>，代表是</a:t>
            </a:r>
            <a:r>
              <a:rPr lang="en-US" altLang="zh-TW" dirty="0"/>
              <a:t>Input pyramidal features</a:t>
            </a:r>
          </a:p>
          <a:p>
            <a:pPr marL="228600" indent="-228600">
              <a:buAutoNum type="arabicPeriod"/>
            </a:pPr>
            <a:r>
              <a:rPr lang="zh-TW" altLang="en-US" dirty="0"/>
              <a:t>藍色的部分記作</a:t>
            </a:r>
            <a:r>
              <a:rPr lang="en-US" altLang="zh-TW" dirty="0"/>
              <a:t>F2-F5</a:t>
            </a:r>
            <a:r>
              <a:rPr lang="zh-TW" altLang="en-US" dirty="0"/>
              <a:t>，代表的是</a:t>
            </a:r>
            <a:r>
              <a:rPr lang="en-US" altLang="zh-TW" dirty="0"/>
              <a:t>Output pyramidal features</a:t>
            </a:r>
          </a:p>
          <a:p>
            <a:pPr marL="228600" indent="-228600">
              <a:buAutoNum type="arabicPeriod"/>
            </a:pPr>
            <a:r>
              <a:rPr lang="en-US" altLang="zh-TW" dirty="0"/>
              <a:t>(</a:t>
            </a:r>
            <a:r>
              <a:rPr lang="zh-TW" altLang="en-US" dirty="0"/>
              <a:t>那這裡為什麼採用</a:t>
            </a:r>
            <a:r>
              <a:rPr lang="en-US" altLang="zh-TW" dirty="0"/>
              <a:t>Deformable Conv.</a:t>
            </a:r>
            <a:r>
              <a:rPr lang="zh-TW" altLang="en-US" dirty="0"/>
              <a:t>是因為</a:t>
            </a:r>
            <a:r>
              <a:rPr lang="en-US" altLang="zh-TW" dirty="0"/>
              <a:t>28</a:t>
            </a:r>
            <a:r>
              <a:rPr lang="zh-TW" altLang="en-US" dirty="0"/>
              <a:t>這篇論文指出這個</a:t>
            </a:r>
            <a:r>
              <a:rPr lang="en-US" altLang="zh-TW" dirty="0"/>
              <a:t>filter</a:t>
            </a:r>
            <a:r>
              <a:rPr lang="zh-TW" altLang="en-US" dirty="0"/>
              <a:t>可以</a:t>
            </a:r>
            <a:r>
              <a:rPr lang="en-US" altLang="zh-TW" dirty="0"/>
              <a:t>alleviate discrepancy of a feature pyramid)</a:t>
            </a:r>
          </a:p>
          <a:p>
            <a:pPr marL="228600" indent="-228600">
              <a:buAutoNum type="arabicPeriod"/>
            </a:pPr>
            <a:r>
              <a:rPr lang="en-US" altLang="zh-TW" dirty="0"/>
              <a:t>(Deformable Conv.</a:t>
            </a:r>
            <a:r>
              <a:rPr lang="zh-TW" altLang="en-US" dirty="0"/>
              <a:t>常用在</a:t>
            </a:r>
            <a:r>
              <a:rPr lang="en-US" altLang="zh-TW" dirty="0"/>
              <a:t>)</a:t>
            </a:r>
          </a:p>
          <a:p>
            <a:pPr marL="228600" indent="-228600">
              <a:buAutoNum type="arabicPeriod"/>
            </a:pPr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4220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第一種</a:t>
            </a:r>
            <a:r>
              <a:rPr lang="en-US" altLang="zh-TW" dirty="0"/>
              <a:t>Path</a:t>
            </a:r>
            <a:r>
              <a:rPr lang="zh-TW" altLang="en-US" dirty="0"/>
              <a:t>是</a:t>
            </a:r>
            <a:r>
              <a:rPr lang="en-US" altLang="zh-TW" dirty="0"/>
              <a:t>Top-down Path</a:t>
            </a:r>
            <a:r>
              <a:rPr lang="zh-TW" altLang="en-US" dirty="0"/>
              <a:t>，接近最原始的</a:t>
            </a:r>
            <a:r>
              <a:rPr lang="en-US" altLang="zh-TW" dirty="0"/>
              <a:t>FPN</a:t>
            </a:r>
            <a:r>
              <a:rPr lang="zh-TW" altLang="en-US" dirty="0"/>
              <a:t>結構，上標</a:t>
            </a:r>
            <a:r>
              <a:rPr lang="en-US" altLang="zh-TW" dirty="0"/>
              <a:t>t</a:t>
            </a:r>
            <a:r>
              <a:rPr lang="zh-TW" altLang="en-US" dirty="0"/>
              <a:t>代表</a:t>
            </a:r>
            <a:r>
              <a:rPr lang="en-US" altLang="zh-TW" dirty="0"/>
              <a:t>top-down</a:t>
            </a:r>
            <a:r>
              <a:rPr lang="zh-TW" altLang="en-US" dirty="0"/>
              <a:t>的意思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最先生成的</a:t>
            </a:r>
            <a:r>
              <a:rPr lang="en-US" altLang="zh-TW" dirty="0"/>
              <a:t>feature map</a:t>
            </a:r>
            <a:r>
              <a:rPr lang="zh-TW" altLang="en-US" dirty="0"/>
              <a:t>是</a:t>
            </a:r>
            <a:r>
              <a:rPr lang="en-US" altLang="zh-TW" dirty="0"/>
              <a:t>F5</a:t>
            </a:r>
            <a:r>
              <a:rPr lang="zh-TW" altLang="en-US" dirty="0"/>
              <a:t>，是</a:t>
            </a:r>
            <a:r>
              <a:rPr lang="en-US" altLang="zh-TW" dirty="0"/>
              <a:t>P5</a:t>
            </a:r>
            <a:r>
              <a:rPr lang="zh-TW" altLang="en-US" dirty="0"/>
              <a:t>透過</a:t>
            </a:r>
            <a:r>
              <a:rPr lang="en-US" altLang="zh-TW" dirty="0"/>
              <a:t>deformable convolution filter</a:t>
            </a:r>
            <a:r>
              <a:rPr lang="zh-TW" altLang="en-US" dirty="0"/>
              <a:t>得到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然後</a:t>
            </a:r>
            <a:r>
              <a:rPr lang="en-US" altLang="zh-TW" dirty="0"/>
              <a:t>F5 </a:t>
            </a:r>
            <a:r>
              <a:rPr lang="en-US" altLang="zh-TW" dirty="0" err="1"/>
              <a:t>upsampling</a:t>
            </a:r>
            <a:r>
              <a:rPr lang="zh-TW" altLang="en-US" dirty="0"/>
              <a:t>後跟</a:t>
            </a:r>
            <a:r>
              <a:rPr lang="en-US" altLang="zh-TW" dirty="0"/>
              <a:t>P4</a:t>
            </a:r>
            <a:r>
              <a:rPr lang="zh-TW" altLang="en-US" dirty="0"/>
              <a:t>相加，再經過</a:t>
            </a:r>
            <a:r>
              <a:rPr lang="en-US" altLang="zh-TW" dirty="0"/>
              <a:t>deformable convolution</a:t>
            </a:r>
            <a:r>
              <a:rPr lang="zh-TW" altLang="en-US" dirty="0"/>
              <a:t>得到</a:t>
            </a:r>
            <a:r>
              <a:rPr lang="en-US" altLang="zh-TW" dirty="0"/>
              <a:t>F4</a:t>
            </a:r>
          </a:p>
          <a:p>
            <a:pPr marL="228600" indent="-228600">
              <a:buAutoNum type="arabicPeriod"/>
            </a:pPr>
            <a:r>
              <a:rPr lang="en-US" altLang="zh-TW" dirty="0"/>
              <a:t>F3</a:t>
            </a:r>
            <a:r>
              <a:rPr lang="zh-TW" altLang="en-US" dirty="0"/>
              <a:t>、</a:t>
            </a:r>
            <a:r>
              <a:rPr lang="en-US" altLang="zh-TW" dirty="0"/>
              <a:t>F2</a:t>
            </a:r>
            <a:r>
              <a:rPr lang="zh-TW" altLang="en-US" dirty="0"/>
              <a:t>也是仿照上面的流程，同樣</a:t>
            </a:r>
            <a:r>
              <a:rPr lang="en-US" altLang="zh-TW" dirty="0"/>
              <a:t>Size</a:t>
            </a:r>
            <a:r>
              <a:rPr lang="zh-TW" altLang="en-US" dirty="0"/>
              <a:t>的</a:t>
            </a:r>
            <a:r>
              <a:rPr lang="en-US" altLang="zh-TW" dirty="0"/>
              <a:t>Pi</a:t>
            </a:r>
            <a:r>
              <a:rPr lang="zh-TW" altLang="en-US" dirty="0"/>
              <a:t>和經過</a:t>
            </a:r>
            <a:r>
              <a:rPr lang="en-US" altLang="zh-TW" dirty="0" err="1"/>
              <a:t>Upsampling</a:t>
            </a:r>
            <a:r>
              <a:rPr lang="zh-TW" altLang="en-US" dirty="0"/>
              <a:t>的</a:t>
            </a:r>
            <a:r>
              <a:rPr lang="en-US" altLang="zh-TW" dirty="0"/>
              <a:t>Fi+1</a:t>
            </a:r>
            <a:r>
              <a:rPr lang="zh-TW" altLang="en-US" dirty="0"/>
              <a:t>相加，然後再經過</a:t>
            </a:r>
            <a:r>
              <a:rPr lang="en-US" altLang="zh-TW" dirty="0"/>
              <a:t>Wi filter</a:t>
            </a:r>
            <a:r>
              <a:rPr lang="zh-TW" altLang="en-US" dirty="0"/>
              <a:t>，得到</a:t>
            </a:r>
            <a:r>
              <a:rPr lang="en-US" altLang="zh-TW" dirty="0"/>
              <a:t>Fi feature map</a:t>
            </a:r>
          </a:p>
          <a:p>
            <a:pPr marL="228600" indent="-228600">
              <a:buAutoNum type="arabicPeriod"/>
            </a:pP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第二種</a:t>
            </a:r>
            <a:r>
              <a:rPr lang="en-US" altLang="zh-TW" dirty="0"/>
              <a:t>Path</a:t>
            </a:r>
            <a:r>
              <a:rPr lang="zh-TW" altLang="en-US" dirty="0"/>
              <a:t>是</a:t>
            </a:r>
            <a:r>
              <a:rPr lang="en-US" altLang="zh-TW" dirty="0"/>
              <a:t>Bottom-up Path</a:t>
            </a:r>
            <a:r>
              <a:rPr lang="zh-TW" altLang="en-US" dirty="0"/>
              <a:t>，跟</a:t>
            </a:r>
            <a:r>
              <a:rPr lang="en-US" altLang="zh-TW" dirty="0"/>
              <a:t>Top-down</a:t>
            </a:r>
            <a:r>
              <a:rPr lang="zh-TW" altLang="en-US" dirty="0"/>
              <a:t>相反，最先生成的</a:t>
            </a:r>
            <a:r>
              <a:rPr lang="en-US" altLang="zh-TW" dirty="0"/>
              <a:t>feature map</a:t>
            </a:r>
            <a:r>
              <a:rPr lang="zh-TW" altLang="en-US" dirty="0"/>
              <a:t>是</a:t>
            </a:r>
            <a:r>
              <a:rPr lang="en-US" altLang="zh-TW" dirty="0"/>
              <a:t>F2</a:t>
            </a:r>
            <a:r>
              <a:rPr lang="zh-TW" altLang="en-US" dirty="0"/>
              <a:t>，是</a:t>
            </a:r>
            <a:r>
              <a:rPr lang="en-US" altLang="zh-TW" dirty="0"/>
              <a:t>P2</a:t>
            </a:r>
            <a:r>
              <a:rPr lang="zh-TW" altLang="en-US" dirty="0"/>
              <a:t>經過一般的</a:t>
            </a:r>
            <a:r>
              <a:rPr lang="en-US" altLang="zh-TW" dirty="0"/>
              <a:t>Convolution</a:t>
            </a:r>
            <a:r>
              <a:rPr lang="zh-TW" altLang="en-US" dirty="0"/>
              <a:t>得到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後續的高階特徵，一樣採用</a:t>
            </a:r>
            <a:r>
              <a:rPr lang="en-US" altLang="zh-TW" dirty="0"/>
              <a:t>deformable convolution</a:t>
            </a:r>
            <a:r>
              <a:rPr lang="zh-TW" altLang="en-US" dirty="0"/>
              <a:t>，一一往上</a:t>
            </a:r>
            <a:r>
              <a:rPr lang="en-US" altLang="zh-TW" dirty="0" err="1"/>
              <a:t>downsampling</a:t>
            </a:r>
            <a:r>
              <a:rPr lang="zh-TW" altLang="en-US" dirty="0"/>
              <a:t>得到</a:t>
            </a:r>
            <a:r>
              <a:rPr lang="en-US" altLang="zh-TW" dirty="0"/>
              <a:t>feature map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00943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第三種</a:t>
            </a:r>
            <a:r>
              <a:rPr lang="en-US" altLang="zh-TW" dirty="0"/>
              <a:t>Path</a:t>
            </a:r>
            <a:r>
              <a:rPr lang="zh-TW" altLang="en-US" dirty="0"/>
              <a:t>是</a:t>
            </a:r>
            <a:r>
              <a:rPr lang="en-US" altLang="zh-TW" dirty="0"/>
              <a:t>Scale-equalizing Information Path</a:t>
            </a:r>
          </a:p>
          <a:p>
            <a:pPr marL="228600" indent="-228600">
              <a:buAutoNum type="arabicPeriod"/>
            </a:pPr>
            <a:r>
              <a:rPr lang="zh-TW" altLang="en-US" dirty="0"/>
              <a:t>作法是</a:t>
            </a:r>
            <a:r>
              <a:rPr lang="en-US" altLang="zh-TW" dirty="0"/>
              <a:t>merge</a:t>
            </a:r>
            <a:r>
              <a:rPr lang="zh-TW" altLang="en-US" dirty="0"/>
              <a:t>鄰近的</a:t>
            </a:r>
            <a:r>
              <a:rPr lang="en-US" altLang="zh-TW" dirty="0"/>
              <a:t>feature map</a:t>
            </a:r>
            <a:r>
              <a:rPr lang="zh-TW" altLang="en-US" dirty="0"/>
              <a:t>，在高階特徵一樣採用</a:t>
            </a:r>
            <a:r>
              <a:rPr lang="en-US" altLang="zh-TW" dirty="0"/>
              <a:t>deformable conv.</a:t>
            </a:r>
          </a:p>
          <a:p>
            <a:pPr marL="228600" indent="-228600">
              <a:buAutoNum type="arabicPeriod"/>
            </a:pPr>
            <a:r>
              <a:rPr lang="en-US" altLang="zh-TW" dirty="0"/>
              <a:t>F5</a:t>
            </a:r>
            <a:r>
              <a:rPr lang="zh-TW" altLang="en-US" dirty="0"/>
              <a:t>來自</a:t>
            </a:r>
            <a:r>
              <a:rPr lang="en-US" altLang="zh-TW" dirty="0"/>
              <a:t>P5</a:t>
            </a:r>
            <a:r>
              <a:rPr lang="zh-TW" altLang="en-US" dirty="0"/>
              <a:t>和</a:t>
            </a:r>
            <a:r>
              <a:rPr lang="en-US" altLang="zh-TW" dirty="0"/>
              <a:t>P4</a:t>
            </a:r>
            <a:r>
              <a:rPr lang="zh-TW" altLang="en-US" dirty="0"/>
              <a:t>，</a:t>
            </a:r>
            <a:r>
              <a:rPr lang="en-US" altLang="zh-TW" dirty="0"/>
              <a:t>F4</a:t>
            </a:r>
            <a:r>
              <a:rPr lang="zh-TW" altLang="en-US" dirty="0"/>
              <a:t>來自</a:t>
            </a:r>
            <a:r>
              <a:rPr lang="en-US" altLang="zh-TW" dirty="0"/>
              <a:t>P3</a:t>
            </a:r>
            <a:r>
              <a:rPr lang="zh-TW" altLang="en-US" dirty="0"/>
              <a:t>、</a:t>
            </a:r>
            <a:r>
              <a:rPr lang="en-US" altLang="zh-TW" dirty="0"/>
              <a:t>P4</a:t>
            </a:r>
            <a:r>
              <a:rPr lang="zh-TW" altLang="en-US" dirty="0"/>
              <a:t>和</a:t>
            </a:r>
            <a:r>
              <a:rPr lang="en-US" altLang="zh-TW" dirty="0"/>
              <a:t>P5</a:t>
            </a:r>
            <a:r>
              <a:rPr lang="zh-TW" altLang="en-US" dirty="0"/>
              <a:t>，</a:t>
            </a:r>
            <a:r>
              <a:rPr lang="en-US" altLang="zh-TW" dirty="0"/>
              <a:t>F2</a:t>
            </a:r>
            <a:r>
              <a:rPr lang="zh-TW" altLang="en-US" dirty="0"/>
              <a:t>就是</a:t>
            </a:r>
            <a:r>
              <a:rPr lang="en-US" altLang="zh-TW" dirty="0"/>
              <a:t>P3</a:t>
            </a:r>
            <a:r>
              <a:rPr lang="zh-TW" altLang="en-US" dirty="0"/>
              <a:t>和</a:t>
            </a:r>
            <a:r>
              <a:rPr lang="en-US" altLang="zh-TW" dirty="0"/>
              <a:t>P2</a:t>
            </a:r>
            <a:r>
              <a:rPr lang="zh-TW" altLang="en-US" dirty="0"/>
              <a:t>經過一般</a:t>
            </a:r>
            <a:r>
              <a:rPr lang="en-US" altLang="zh-TW" dirty="0"/>
              <a:t>Conv.</a:t>
            </a:r>
            <a:r>
              <a:rPr lang="zh-TW" altLang="en-US" dirty="0"/>
              <a:t>再相加</a:t>
            </a:r>
            <a:endParaRPr lang="en-US" altLang="zh-TW" dirty="0"/>
          </a:p>
          <a:p>
            <a:pPr marL="228600" indent="-228600">
              <a:buAutoNum type="arabicPeriod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610683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再來是</a:t>
            </a:r>
            <a:r>
              <a:rPr lang="en-US" altLang="zh-TW" dirty="0"/>
              <a:t>Fusing-splitting Information Path</a:t>
            </a:r>
          </a:p>
          <a:p>
            <a:pPr marL="228600" indent="-228600">
              <a:buAutoNum type="arabicPeriod"/>
            </a:pPr>
            <a:r>
              <a:rPr lang="zh-TW" altLang="en-US" dirty="0"/>
              <a:t>首先結合</a:t>
            </a:r>
            <a:r>
              <a:rPr lang="en-US" altLang="zh-TW" dirty="0"/>
              <a:t>Low-level</a:t>
            </a:r>
            <a:r>
              <a:rPr lang="zh-TW" altLang="en-US" dirty="0"/>
              <a:t>和</a:t>
            </a:r>
            <a:r>
              <a:rPr lang="en-US" altLang="zh-TW" dirty="0"/>
              <a:t>High-level</a:t>
            </a:r>
            <a:r>
              <a:rPr lang="zh-TW" altLang="en-US" dirty="0"/>
              <a:t>的</a:t>
            </a:r>
            <a:r>
              <a:rPr lang="en-US" altLang="zh-TW" dirty="0"/>
              <a:t>input pyramidal features</a:t>
            </a:r>
          </a:p>
          <a:p>
            <a:pPr marL="228600" indent="-228600">
              <a:buAutoNum type="arabicPeriod"/>
            </a:pPr>
            <a:r>
              <a:rPr lang="en-US" altLang="zh-TW" dirty="0"/>
              <a:t>alpha s</a:t>
            </a:r>
            <a:r>
              <a:rPr lang="zh-TW" altLang="en-US" dirty="0"/>
              <a:t>等於</a:t>
            </a:r>
            <a:r>
              <a:rPr lang="en-US" altLang="zh-TW" dirty="0"/>
              <a:t>P4</a:t>
            </a:r>
            <a:r>
              <a:rPr lang="zh-TW" altLang="en-US" dirty="0"/>
              <a:t>再加上</a:t>
            </a:r>
            <a:r>
              <a:rPr lang="en-US" altLang="zh-TW" dirty="0" err="1"/>
              <a:t>upsampling</a:t>
            </a:r>
            <a:r>
              <a:rPr lang="zh-TW" altLang="en-US" dirty="0"/>
              <a:t>的</a:t>
            </a:r>
            <a:r>
              <a:rPr lang="en-US" altLang="zh-TW" dirty="0"/>
              <a:t>P5</a:t>
            </a:r>
            <a:r>
              <a:rPr lang="zh-TW" altLang="en-US" dirty="0"/>
              <a:t>，</a:t>
            </a:r>
            <a:r>
              <a:rPr lang="en-US" altLang="zh-TW" dirty="0"/>
              <a:t>alpha l</a:t>
            </a:r>
            <a:r>
              <a:rPr lang="zh-TW" altLang="en-US" dirty="0"/>
              <a:t>等於</a:t>
            </a:r>
            <a:r>
              <a:rPr lang="en-US" altLang="zh-TW" dirty="0"/>
              <a:t>P3</a:t>
            </a:r>
            <a:r>
              <a:rPr lang="zh-TW" altLang="en-US" dirty="0"/>
              <a:t>再加上</a:t>
            </a:r>
            <a:r>
              <a:rPr lang="en-US" altLang="zh-TW" dirty="0" err="1"/>
              <a:t>downsampling</a:t>
            </a:r>
            <a:r>
              <a:rPr lang="zh-TW" altLang="en-US" dirty="0"/>
              <a:t>的</a:t>
            </a:r>
            <a:r>
              <a:rPr lang="en-US" altLang="zh-TW" dirty="0"/>
              <a:t>P2</a:t>
            </a:r>
          </a:p>
          <a:p>
            <a:pPr marL="228600" indent="-228600">
              <a:buAutoNum type="arabicPeriod"/>
            </a:pPr>
            <a:r>
              <a:rPr lang="zh-TW" altLang="en-US" dirty="0"/>
              <a:t>然後再把</a:t>
            </a:r>
            <a:r>
              <a:rPr lang="en-US" altLang="zh-TW" dirty="0"/>
              <a:t>alpha s</a:t>
            </a:r>
            <a:r>
              <a:rPr lang="zh-TW" altLang="en-US" dirty="0"/>
              <a:t>和</a:t>
            </a:r>
            <a:r>
              <a:rPr lang="en-US" altLang="zh-TW" dirty="0"/>
              <a:t>alpha l</a:t>
            </a:r>
            <a:r>
              <a:rPr lang="zh-TW" altLang="en-US" dirty="0"/>
              <a:t>融合，實作的方式是</a:t>
            </a:r>
            <a:r>
              <a:rPr lang="en-US" altLang="zh-TW" dirty="0"/>
              <a:t>....</a:t>
            </a:r>
            <a:r>
              <a:rPr lang="zh-TW" altLang="en-US" dirty="0"/>
              <a:t>，可以得到</a:t>
            </a:r>
            <a:r>
              <a:rPr lang="en-US" altLang="zh-TW" dirty="0"/>
              <a:t>beta s</a:t>
            </a:r>
            <a:r>
              <a:rPr lang="zh-TW" altLang="en-US" dirty="0"/>
              <a:t>和</a:t>
            </a:r>
            <a:r>
              <a:rPr lang="en-US" altLang="zh-TW" dirty="0"/>
              <a:t>beta l</a:t>
            </a:r>
          </a:p>
          <a:p>
            <a:pPr marL="228600" indent="-228600">
              <a:buAutoNum type="arabicPeriod"/>
            </a:pPr>
            <a:r>
              <a:rPr lang="zh-TW" altLang="en-US" dirty="0"/>
              <a:t>最後再經過</a:t>
            </a:r>
            <a:r>
              <a:rPr lang="en-US" altLang="zh-TW" dirty="0" err="1"/>
              <a:t>upsampling</a:t>
            </a:r>
            <a:r>
              <a:rPr lang="zh-TW" altLang="en-US" dirty="0"/>
              <a:t>和</a:t>
            </a:r>
            <a:r>
              <a:rPr lang="en-US" altLang="zh-TW" dirty="0" err="1"/>
              <a:t>downsampling</a:t>
            </a:r>
            <a:r>
              <a:rPr lang="zh-TW" altLang="en-US" dirty="0"/>
              <a:t>可以得到</a:t>
            </a:r>
            <a:r>
              <a:rPr lang="en-US" altLang="zh-TW" dirty="0"/>
              <a:t>F2~F5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00314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最後還有兩種</a:t>
            </a:r>
            <a:r>
              <a:rPr lang="en-US" altLang="zh-TW" dirty="0"/>
              <a:t>parameter-free</a:t>
            </a:r>
            <a:r>
              <a:rPr lang="zh-TW" altLang="en-US" dirty="0"/>
              <a:t>的</a:t>
            </a:r>
            <a:r>
              <a:rPr lang="en-US" altLang="zh-TW" dirty="0"/>
              <a:t>information paths</a:t>
            </a:r>
            <a:r>
              <a:rPr lang="zh-TW" altLang="en-US" dirty="0"/>
              <a:t>，分別是</a:t>
            </a:r>
            <a:r>
              <a:rPr lang="en-US" altLang="zh-TW" dirty="0"/>
              <a:t>None</a:t>
            </a:r>
            <a:r>
              <a:rPr lang="zh-TW" altLang="en-US" dirty="0"/>
              <a:t>和</a:t>
            </a:r>
            <a:r>
              <a:rPr lang="en-US" altLang="zh-TW" dirty="0"/>
              <a:t>Skip-connect</a:t>
            </a:r>
          </a:p>
          <a:p>
            <a:pPr marL="228600" indent="-228600">
              <a:buAutoNum type="arabicPeriod"/>
            </a:pPr>
            <a:r>
              <a:rPr lang="zh-TW" altLang="en-US" dirty="0"/>
              <a:t>目的</a:t>
            </a:r>
            <a:r>
              <a:rPr lang="en-US" altLang="zh-TW" dirty="0"/>
              <a:t>:</a:t>
            </a:r>
            <a:r>
              <a:rPr lang="zh-TW" altLang="en-US" dirty="0"/>
              <a:t>降低模型的複雜度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因為是</a:t>
            </a:r>
            <a:r>
              <a:rPr lang="en-US" altLang="zh-TW" dirty="0"/>
              <a:t>parameter-free</a:t>
            </a:r>
            <a:r>
              <a:rPr lang="zh-TW" altLang="en-US" dirty="0"/>
              <a:t>的</a:t>
            </a:r>
            <a:r>
              <a:rPr lang="en-US" altLang="zh-TW" dirty="0"/>
              <a:t>path</a:t>
            </a:r>
            <a:r>
              <a:rPr lang="zh-TW" altLang="en-US" dirty="0"/>
              <a:t>，所以在</a:t>
            </a:r>
            <a:r>
              <a:rPr lang="en-US" altLang="zh-TW" dirty="0"/>
              <a:t>super-net training</a:t>
            </a:r>
            <a:r>
              <a:rPr lang="zh-TW" altLang="en-US" dirty="0"/>
              <a:t>的時候是不需要考慮的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865575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接下來要來介紹的是作者提出的</a:t>
            </a:r>
            <a:r>
              <a:rPr lang="en-US" altLang="zh-TW" dirty="0"/>
              <a:t>one-shot search method</a:t>
            </a:r>
            <a:r>
              <a:rPr lang="zh-TW" altLang="en-US" dirty="0"/>
              <a:t>，跟其他</a:t>
            </a:r>
            <a:r>
              <a:rPr lang="en-US" altLang="zh-TW" dirty="0"/>
              <a:t>one-shot NAS</a:t>
            </a:r>
            <a:r>
              <a:rPr lang="zh-TW" altLang="en-US" dirty="0"/>
              <a:t>一樣，</a:t>
            </a:r>
            <a:r>
              <a:rPr lang="en-US" altLang="zh-TW" dirty="0"/>
              <a:t>optimization</a:t>
            </a:r>
            <a:r>
              <a:rPr lang="zh-TW" altLang="en-US" dirty="0"/>
              <a:t>分成兩個階段，</a:t>
            </a:r>
            <a:r>
              <a:rPr lang="en-US" altLang="zh-TW" dirty="0"/>
              <a:t>Super-net training</a:t>
            </a:r>
            <a:r>
              <a:rPr lang="zh-TW" altLang="en-US" dirty="0"/>
              <a:t>和</a:t>
            </a:r>
            <a:r>
              <a:rPr lang="en-US" altLang="zh-TW" dirty="0"/>
              <a:t>Sub-net Search</a:t>
            </a:r>
          </a:p>
          <a:p>
            <a:pPr marL="228600" indent="-228600">
              <a:buAutoNum type="arabicPeriod"/>
            </a:pPr>
            <a:r>
              <a:rPr lang="en-US" altLang="zh-TW" dirty="0"/>
              <a:t>Super-net training</a:t>
            </a:r>
            <a:r>
              <a:rPr lang="zh-TW" altLang="en-US" dirty="0"/>
              <a:t>的目的就是找出一個可以讓</a:t>
            </a:r>
            <a:r>
              <a:rPr lang="en-US" altLang="zh-TW" dirty="0"/>
              <a:t>training loss</a:t>
            </a:r>
            <a:r>
              <a:rPr lang="zh-TW" altLang="en-US" dirty="0"/>
              <a:t>最低的</a:t>
            </a:r>
            <a:r>
              <a:rPr lang="en-US" altLang="zh-TW" dirty="0"/>
              <a:t>super-net</a:t>
            </a:r>
            <a:r>
              <a:rPr lang="zh-TW" altLang="en-US" dirty="0"/>
              <a:t>的權重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en-US" altLang="zh-TW" dirty="0"/>
              <a:t>Sub-net search</a:t>
            </a:r>
            <a:r>
              <a:rPr lang="zh-TW" altLang="en-US" dirty="0"/>
              <a:t>就是從固定好的這批權重裡面，找出一個讓</a:t>
            </a:r>
            <a:r>
              <a:rPr lang="en-US" altLang="zh-TW" dirty="0"/>
              <a:t>validation accuracy</a:t>
            </a:r>
            <a:r>
              <a:rPr lang="zh-TW" altLang="en-US" dirty="0"/>
              <a:t>最高的那條路徑</a:t>
            </a:r>
            <a:endParaRPr lang="en-US" altLang="zh-TW" dirty="0"/>
          </a:p>
          <a:p>
            <a:pPr marL="228600" indent="-228600">
              <a:buAutoNum type="arabicPeriod"/>
            </a:pPr>
            <a:endParaRPr lang="en-US" altLang="zh-TW" dirty="0"/>
          </a:p>
          <a:p>
            <a:pPr marL="228600" indent="-228600">
              <a:buAutoNum type="arabicPeriod"/>
            </a:pPr>
            <a:r>
              <a:rPr lang="en-US" altLang="zh-TW" dirty="0"/>
              <a:t>A : Architecture search space</a:t>
            </a:r>
          </a:p>
          <a:p>
            <a:pPr marL="228600" indent="-228600">
              <a:buAutoNum type="arabicPeriod"/>
            </a:pPr>
            <a:r>
              <a:rPr lang="en-US" altLang="zh-TW" dirty="0"/>
              <a:t>W : weights of super-net</a:t>
            </a:r>
          </a:p>
          <a:p>
            <a:pPr marL="228600" indent="-228600">
              <a:buAutoNum type="arabicPeriod"/>
            </a:pPr>
            <a:r>
              <a:rPr lang="en-US" altLang="zh-TW" dirty="0"/>
              <a:t>N(A,W) : The architecture space A is encoded in a super-net, denoted as N (A, W)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72247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這裡的</a:t>
            </a:r>
            <a:r>
              <a:rPr lang="en-US" altLang="zh-TW" dirty="0"/>
              <a:t>Super-net</a:t>
            </a:r>
            <a:r>
              <a:rPr lang="zh-TW" altLang="en-US" dirty="0"/>
              <a:t>是</a:t>
            </a:r>
            <a:r>
              <a:rPr lang="en-US" altLang="zh-TW" dirty="0"/>
              <a:t>DAG</a:t>
            </a:r>
            <a:r>
              <a:rPr lang="zh-TW" altLang="en-US" dirty="0"/>
              <a:t>，共有</a:t>
            </a:r>
            <a:r>
              <a:rPr lang="en-US" altLang="zh-TW" dirty="0"/>
              <a:t>N+2</a:t>
            </a:r>
            <a:r>
              <a:rPr lang="zh-TW" altLang="en-US" dirty="0"/>
              <a:t>個</a:t>
            </a:r>
            <a:r>
              <a:rPr lang="en-US" altLang="zh-TW" dirty="0"/>
              <a:t>node</a:t>
            </a:r>
            <a:r>
              <a:rPr lang="zh-TW" altLang="en-US" dirty="0"/>
              <a:t>，每個</a:t>
            </a:r>
            <a:r>
              <a:rPr lang="en-US" altLang="zh-TW" dirty="0"/>
              <a:t>Node</a:t>
            </a:r>
            <a:r>
              <a:rPr lang="zh-TW" altLang="en-US" dirty="0"/>
              <a:t>代表</a:t>
            </a:r>
            <a:r>
              <a:rPr lang="en-US" altLang="zh-TW" dirty="0"/>
              <a:t>feature maps (in the way of feature pyramid)</a:t>
            </a:r>
          </a:p>
          <a:p>
            <a:pPr marL="228600" indent="-228600">
              <a:buAutoNum type="arabicPeriod"/>
            </a:pPr>
            <a:r>
              <a:rPr lang="zh-TW" altLang="en-US" dirty="0"/>
              <a:t>總共可能的</a:t>
            </a:r>
            <a:r>
              <a:rPr lang="en-US" altLang="zh-TW" dirty="0"/>
              <a:t>DAG</a:t>
            </a:r>
            <a:r>
              <a:rPr lang="zh-TW" altLang="en-US" dirty="0"/>
              <a:t>數量是</a:t>
            </a:r>
            <a:r>
              <a:rPr lang="en-US" altLang="zh-TW" dirty="0"/>
              <a:t>...</a:t>
            </a:r>
            <a:r>
              <a:rPr lang="zh-TW" altLang="en-US" dirty="0"/>
              <a:t>，因為可連接到</a:t>
            </a:r>
            <a:r>
              <a:rPr lang="en-US" altLang="zh-TW" dirty="0"/>
              <a:t>1</a:t>
            </a:r>
            <a:r>
              <a:rPr lang="zh-TW" altLang="en-US" dirty="0"/>
              <a:t>號</a:t>
            </a:r>
            <a:r>
              <a:rPr lang="en-US" altLang="zh-TW" dirty="0"/>
              <a:t>node</a:t>
            </a:r>
            <a:r>
              <a:rPr lang="zh-TW" altLang="en-US" dirty="0"/>
              <a:t>只有一條，可以連接到</a:t>
            </a:r>
            <a:r>
              <a:rPr lang="en-US" altLang="zh-TW" dirty="0"/>
              <a:t>2</a:t>
            </a:r>
            <a:r>
              <a:rPr lang="zh-TW" altLang="en-US" dirty="0"/>
              <a:t>號</a:t>
            </a:r>
            <a:r>
              <a:rPr lang="en-US" altLang="zh-TW" dirty="0"/>
              <a:t>node</a:t>
            </a:r>
            <a:r>
              <a:rPr lang="zh-TW" altLang="en-US" dirty="0"/>
              <a:t>有兩條</a:t>
            </a:r>
            <a:r>
              <a:rPr lang="en-US" altLang="zh-TW" dirty="0"/>
              <a:t>....</a:t>
            </a:r>
            <a:r>
              <a:rPr lang="zh-TW" altLang="en-US" dirty="0"/>
              <a:t>，一個</a:t>
            </a:r>
            <a:r>
              <a:rPr lang="en-US" altLang="zh-TW" dirty="0"/>
              <a:t>fully-connected DAG</a:t>
            </a:r>
            <a:r>
              <a:rPr lang="zh-TW" altLang="en-US" dirty="0"/>
              <a:t>會有</a:t>
            </a:r>
            <a:r>
              <a:rPr lang="en-US" altLang="zh-TW" dirty="0"/>
              <a:t>1+2+...+N</a:t>
            </a:r>
            <a:r>
              <a:rPr lang="zh-TW" altLang="en-US" dirty="0"/>
              <a:t>條</a:t>
            </a:r>
            <a:r>
              <a:rPr lang="en-US" altLang="zh-TW" dirty="0"/>
              <a:t>edge</a:t>
            </a:r>
          </a:p>
          <a:p>
            <a:pPr marL="228600" indent="-228600">
              <a:buAutoNum type="arabicPeriod"/>
            </a:pPr>
            <a:r>
              <a:rPr lang="zh-TW" altLang="en-US" dirty="0"/>
              <a:t>每條</a:t>
            </a:r>
            <a:r>
              <a:rPr lang="en-US" altLang="zh-TW" dirty="0"/>
              <a:t>edge</a:t>
            </a:r>
            <a:r>
              <a:rPr lang="zh-TW" altLang="en-US" dirty="0"/>
              <a:t>又有</a:t>
            </a:r>
            <a:r>
              <a:rPr lang="en-US" altLang="zh-TW" dirty="0"/>
              <a:t>6</a:t>
            </a:r>
            <a:r>
              <a:rPr lang="zh-TW" altLang="en-US" dirty="0"/>
              <a:t>種可能的</a:t>
            </a:r>
            <a:r>
              <a:rPr lang="en-US" altLang="zh-TW" dirty="0"/>
              <a:t>information paths</a:t>
            </a:r>
            <a:r>
              <a:rPr lang="zh-TW" altLang="en-US" dirty="0"/>
              <a:t>，所以總共會是</a:t>
            </a:r>
            <a:r>
              <a:rPr lang="en-US" altLang="zh-TW" dirty="0"/>
              <a:t>....</a:t>
            </a:r>
          </a:p>
          <a:p>
            <a:pPr marL="228600" indent="-228600">
              <a:buAutoNum type="arabicPeriod"/>
            </a:pP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那下面這個式子則是在表示</a:t>
            </a:r>
            <a:r>
              <a:rPr lang="en-US" altLang="zh-TW" dirty="0"/>
              <a:t>intermediate node</a:t>
            </a:r>
            <a:r>
              <a:rPr lang="zh-TW" altLang="en-US" dirty="0"/>
              <a:t>，會等於比</a:t>
            </a:r>
            <a:r>
              <a:rPr lang="en-US" altLang="zh-TW" dirty="0"/>
              <a:t>j</a:t>
            </a:r>
            <a:r>
              <a:rPr lang="zh-TW" altLang="en-US" dirty="0"/>
              <a:t>小的所有</a:t>
            </a:r>
            <a:r>
              <a:rPr lang="en-US" altLang="zh-TW" dirty="0"/>
              <a:t>node</a:t>
            </a:r>
            <a:r>
              <a:rPr lang="zh-TW" altLang="en-US" dirty="0"/>
              <a:t>連接到</a:t>
            </a:r>
            <a:r>
              <a:rPr lang="en-US" altLang="zh-TW" dirty="0"/>
              <a:t>j</a:t>
            </a:r>
            <a:r>
              <a:rPr lang="zh-TW" altLang="en-US" dirty="0"/>
              <a:t>的總和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比如說</a:t>
            </a:r>
            <a:r>
              <a:rPr lang="en-US" altLang="zh-TW" dirty="0"/>
              <a:t>x4</a:t>
            </a:r>
          </a:p>
          <a:p>
            <a:endParaRPr lang="en-US" altLang="zh-TW" dirty="0"/>
          </a:p>
          <a:p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63130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依照剛剛那樣連接的方式，作者認為可以再給每條</a:t>
            </a:r>
            <a:r>
              <a:rPr lang="en-US" altLang="zh-TW" dirty="0"/>
              <a:t>path</a:t>
            </a:r>
            <a:r>
              <a:rPr lang="zh-TW" altLang="en-US" dirty="0"/>
              <a:t>一個權重</a:t>
            </a:r>
            <a:r>
              <a:rPr lang="en-US" altLang="zh-TW" dirty="0"/>
              <a:t>gamma</a:t>
            </a:r>
          </a:p>
          <a:p>
            <a:pPr marL="228600" indent="-228600">
              <a:buAutoNum type="arabicPeriod"/>
            </a:pPr>
            <a:r>
              <a:rPr lang="zh-TW" altLang="en-US" dirty="0"/>
              <a:t>所以在訓練</a:t>
            </a:r>
            <a:r>
              <a:rPr lang="en-US" altLang="zh-TW" dirty="0"/>
              <a:t>super-net</a:t>
            </a:r>
            <a:r>
              <a:rPr lang="zh-TW" altLang="en-US" dirty="0"/>
              <a:t>的時候，</a:t>
            </a:r>
            <a:r>
              <a:rPr lang="en-US" altLang="zh-TW" dirty="0"/>
              <a:t>gamma</a:t>
            </a:r>
            <a:r>
              <a:rPr lang="zh-TW" altLang="en-US" dirty="0"/>
              <a:t>也會同時訓練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為了幫助模型收斂，還加入了</a:t>
            </a:r>
            <a:r>
              <a:rPr lang="en-US" altLang="zh-TW" dirty="0"/>
              <a:t>L1 regularization</a:t>
            </a:r>
          </a:p>
          <a:p>
            <a:pPr marL="228600" indent="-228600">
              <a:buAutoNum type="arabicPeriod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34495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在訓練的時候，其實不是整個</a:t>
            </a:r>
            <a:r>
              <a:rPr lang="en-US" altLang="zh-TW" dirty="0"/>
              <a:t>super-net</a:t>
            </a:r>
            <a:r>
              <a:rPr lang="zh-TW" altLang="en-US" dirty="0"/>
              <a:t>直接訓練，每個</a:t>
            </a:r>
            <a:r>
              <a:rPr lang="en-US" altLang="zh-TW" dirty="0"/>
              <a:t>iteration</a:t>
            </a:r>
            <a:r>
              <a:rPr lang="zh-TW" altLang="en-US" dirty="0"/>
              <a:t>去</a:t>
            </a:r>
            <a:r>
              <a:rPr lang="en-US" altLang="zh-TW" dirty="0"/>
              <a:t>sample k sub-nets</a:t>
            </a:r>
            <a:r>
              <a:rPr lang="zh-TW" altLang="en-US" dirty="0"/>
              <a:t>，這樣可以有效減少</a:t>
            </a:r>
            <a:r>
              <a:rPr lang="en-US" altLang="zh-TW" dirty="0"/>
              <a:t>GPU memory cost</a:t>
            </a:r>
          </a:p>
          <a:p>
            <a:pPr marL="228600" indent="-228600">
              <a:buAutoNum type="arabicPeriod"/>
            </a:pPr>
            <a:r>
              <a:rPr lang="en-US" altLang="zh-TW" dirty="0"/>
              <a:t>Sampling strategy</a:t>
            </a:r>
            <a:r>
              <a:rPr lang="zh-TW" altLang="en-US" dirty="0"/>
              <a:t>是採用</a:t>
            </a:r>
            <a:r>
              <a:rPr lang="en-US" altLang="zh-TW" dirty="0"/>
              <a:t>Strict fair</a:t>
            </a:r>
            <a:r>
              <a:rPr lang="zh-TW" altLang="en-US" dirty="0"/>
              <a:t>的方式，其實就是一種取後不放回的抽樣方式，強迫每一個</a:t>
            </a:r>
            <a:r>
              <a:rPr lang="en-US" altLang="zh-TW" dirty="0"/>
              <a:t>operation</a:t>
            </a:r>
            <a:r>
              <a:rPr lang="zh-TW" altLang="en-US" dirty="0"/>
              <a:t>訓練到的次數完全一樣</a:t>
            </a:r>
            <a:endParaRPr lang="en-US" altLang="zh-TW" dirty="0"/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zh-TW" altLang="en-US" dirty="0"/>
              <a:t>想法是來自於</a:t>
            </a:r>
            <a:r>
              <a:rPr lang="en-US" altLang="zh-TW" dirty="0"/>
              <a:t>2019</a:t>
            </a:r>
            <a:r>
              <a:rPr lang="zh-TW" altLang="en-US" dirty="0"/>
              <a:t>的</a:t>
            </a:r>
            <a:r>
              <a:rPr lang="en-US" altLang="zh-TW" dirty="0" err="1"/>
              <a:t>FairNAS</a:t>
            </a:r>
            <a:r>
              <a:rPr lang="zh-TW" altLang="en-US" dirty="0"/>
              <a:t>，他在探討要怎麼樣可以訓練一個好的</a:t>
            </a:r>
            <a:r>
              <a:rPr lang="en-US" altLang="zh-TW" dirty="0"/>
              <a:t>super-net</a:t>
            </a:r>
            <a:r>
              <a:rPr lang="zh-TW" altLang="en-US" dirty="0"/>
              <a:t>，訓練的策略應該要</a:t>
            </a:r>
            <a:r>
              <a:rPr lang="en-US" altLang="zh-TW" dirty="0"/>
              <a:t>Expectation Fairness (EF) </a:t>
            </a:r>
            <a:r>
              <a:rPr lang="zh-TW" altLang="en-US" dirty="0"/>
              <a:t>或 </a:t>
            </a:r>
            <a:r>
              <a:rPr lang="en-US" altLang="zh-TW" dirty="0"/>
              <a:t>Strict Fairness (SF)</a:t>
            </a:r>
          </a:p>
          <a:p>
            <a:pPr marL="228600" indent="-228600">
              <a:buAutoNum type="arabicPeriod"/>
            </a:pPr>
            <a:r>
              <a:rPr lang="zh-TW" altLang="en-US" dirty="0"/>
              <a:t>採用</a:t>
            </a:r>
            <a:r>
              <a:rPr lang="en-US" altLang="zh-TW" dirty="0"/>
              <a:t>strict fairness</a:t>
            </a:r>
            <a:r>
              <a:rPr lang="zh-TW" altLang="en-US" dirty="0"/>
              <a:t>可以達到更好的效果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en-US" altLang="zh-TW" dirty="0"/>
              <a:t>uniform distribution variance : np(1-p)</a:t>
            </a:r>
            <a:r>
              <a:rPr lang="zh-TW" altLang="en-US" dirty="0"/>
              <a:t>、</a:t>
            </a:r>
            <a:r>
              <a:rPr lang="en-US" altLang="zh-TW" dirty="0"/>
              <a:t>uniform distribution mean : np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4561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這是這次</a:t>
            </a:r>
            <a:r>
              <a:rPr lang="en-US" altLang="zh-TW" dirty="0"/>
              <a:t>presentation</a:t>
            </a:r>
            <a:r>
              <a:rPr lang="zh-TW" altLang="en-US" dirty="0"/>
              <a:t>的</a:t>
            </a:r>
            <a:r>
              <a:rPr lang="en-US" altLang="zh-TW" dirty="0" err="1"/>
              <a:t>ontline</a:t>
            </a:r>
            <a:endParaRPr lang="en-US" altLang="zh-TW" dirty="0"/>
          </a:p>
          <a:p>
            <a:r>
              <a:rPr lang="zh-TW" altLang="en-US" dirty="0"/>
              <a:t>首先是</a:t>
            </a:r>
            <a:r>
              <a:rPr lang="en-US" altLang="zh-TW" dirty="0"/>
              <a:t>Introduction</a:t>
            </a:r>
            <a:r>
              <a:rPr lang="zh-TW" altLang="en-US" dirty="0"/>
              <a:t>、</a:t>
            </a:r>
            <a:r>
              <a:rPr lang="en-US" altLang="zh-TW" dirty="0"/>
              <a:t>Related Work</a:t>
            </a:r>
          </a:p>
          <a:p>
            <a:r>
              <a:rPr lang="zh-TW" altLang="en-US" dirty="0"/>
              <a:t>再來是使用的方法、實驗，最後是結論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46597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在</a:t>
            </a:r>
            <a:r>
              <a:rPr lang="en-US" altLang="zh-TW" dirty="0"/>
              <a:t>Sub-net Search</a:t>
            </a:r>
            <a:r>
              <a:rPr lang="zh-TW" altLang="en-US" dirty="0"/>
              <a:t>的部分，採用的是</a:t>
            </a:r>
            <a:r>
              <a:rPr lang="en-US" altLang="zh-TW" dirty="0"/>
              <a:t>Evolutionary algorithm</a:t>
            </a:r>
            <a:r>
              <a:rPr lang="zh-TW" altLang="en-US" dirty="0"/>
              <a:t>，大致可以拆分成以下步驟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隨機去取</a:t>
            </a:r>
            <a:r>
              <a:rPr lang="en-US" altLang="zh-TW" dirty="0"/>
              <a:t>N</a:t>
            </a:r>
            <a:r>
              <a:rPr lang="zh-TW" altLang="en-US" dirty="0"/>
              <a:t>個</a:t>
            </a:r>
            <a:r>
              <a:rPr lang="en-US" altLang="zh-TW" dirty="0"/>
              <a:t>sub-nets</a:t>
            </a:r>
            <a:r>
              <a:rPr lang="zh-TW" altLang="en-US" dirty="0"/>
              <a:t>，這篇論文是取</a:t>
            </a:r>
            <a:r>
              <a:rPr lang="en-US" altLang="zh-TW" dirty="0"/>
              <a:t>N=50</a:t>
            </a:r>
          </a:p>
          <a:p>
            <a:pPr marL="228600" indent="-228600">
              <a:buAutoNum type="arabicPeriod"/>
            </a:pPr>
            <a:r>
              <a:rPr lang="zh-TW" altLang="en-US" dirty="0"/>
              <a:t>然後透過</a:t>
            </a:r>
            <a:r>
              <a:rPr lang="en-US" altLang="zh-TW" dirty="0"/>
              <a:t>super-net</a:t>
            </a:r>
            <a:r>
              <a:rPr lang="zh-TW" altLang="en-US" dirty="0"/>
              <a:t>去排序他們的</a:t>
            </a:r>
            <a:r>
              <a:rPr lang="en-US" altLang="zh-TW" dirty="0"/>
              <a:t>performance</a:t>
            </a:r>
            <a:r>
              <a:rPr lang="zh-TW" altLang="en-US" dirty="0"/>
              <a:t>，因為權重都已經固定好，只需要做</a:t>
            </a:r>
            <a:r>
              <a:rPr lang="en-US" altLang="zh-TW" dirty="0"/>
              <a:t>Inference</a:t>
            </a:r>
            <a:r>
              <a:rPr lang="zh-TW" altLang="en-US" dirty="0"/>
              <a:t>，這也是</a:t>
            </a:r>
            <a:r>
              <a:rPr lang="en-US" altLang="zh-TW" dirty="0"/>
              <a:t>One-shot NAS</a:t>
            </a:r>
            <a:r>
              <a:rPr lang="zh-TW" altLang="en-US" dirty="0"/>
              <a:t>很</a:t>
            </a:r>
            <a:r>
              <a:rPr lang="en-US" altLang="zh-TW" dirty="0"/>
              <a:t>efficient</a:t>
            </a:r>
            <a:r>
              <a:rPr lang="zh-TW" altLang="en-US" dirty="0"/>
              <a:t>的原因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評估之後，得到</a:t>
            </a:r>
            <a:r>
              <a:rPr lang="en-US" altLang="zh-TW" dirty="0"/>
              <a:t>top k</a:t>
            </a:r>
            <a:r>
              <a:rPr lang="zh-TW" altLang="en-US" dirty="0"/>
              <a:t>的</a:t>
            </a:r>
            <a:r>
              <a:rPr lang="en-US" altLang="zh-TW" dirty="0"/>
              <a:t>sub-nets</a:t>
            </a:r>
            <a:r>
              <a:rPr lang="zh-TW" altLang="en-US" dirty="0"/>
              <a:t>做</a:t>
            </a:r>
            <a:r>
              <a:rPr lang="en-US" altLang="zh-TW" dirty="0"/>
              <a:t>Crossover</a:t>
            </a:r>
            <a:r>
              <a:rPr lang="zh-TW" altLang="en-US" dirty="0"/>
              <a:t>和</a:t>
            </a:r>
            <a:r>
              <a:rPr lang="en-US" altLang="zh-TW" dirty="0"/>
              <a:t>Mutation</a:t>
            </a:r>
            <a:r>
              <a:rPr lang="zh-TW" altLang="en-US" dirty="0"/>
              <a:t>生成新的</a:t>
            </a:r>
            <a:r>
              <a:rPr lang="en-US" altLang="zh-TW" dirty="0"/>
              <a:t>sub-nets</a:t>
            </a:r>
            <a:r>
              <a:rPr lang="zh-TW" altLang="en-US" dirty="0"/>
              <a:t>，重複這些步驟，最後希望得到最好的結果</a:t>
            </a:r>
            <a:endParaRPr lang="en-US" altLang="zh-TW" dirty="0"/>
          </a:p>
          <a:p>
            <a:pPr marL="228600" indent="-228600">
              <a:buAutoNum type="arabicPeriod"/>
            </a:pPr>
            <a:endParaRPr lang="en-US" altLang="zh-TW" dirty="0"/>
          </a:p>
          <a:p>
            <a:pPr marL="0" indent="0">
              <a:buNone/>
            </a:pPr>
            <a:r>
              <a:rPr lang="fr-FR" altLang="zh-TW" dirty="0"/>
              <a:t>population size Ns = 50</a:t>
            </a:r>
          </a:p>
          <a:p>
            <a:pPr marL="0" indent="0">
              <a:buNone/>
            </a:pPr>
            <a:r>
              <a:rPr lang="fr-FR" altLang="zh-TW" dirty="0"/>
              <a:t>max iterations T = 12 </a:t>
            </a:r>
          </a:p>
          <a:p>
            <a:pPr marL="0" indent="0">
              <a:buNone/>
            </a:pPr>
            <a:r>
              <a:rPr lang="fr-FR" altLang="zh-TW" dirty="0"/>
              <a:t>k = 10.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9437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接下來是實驗的部分，首先會去跟</a:t>
            </a:r>
            <a:r>
              <a:rPr lang="en-US" altLang="zh-TW" dirty="0"/>
              <a:t>SOTA</a:t>
            </a:r>
            <a:r>
              <a:rPr lang="zh-TW" altLang="en-US" dirty="0"/>
              <a:t>去做比較，然後探討模型的</a:t>
            </a:r>
            <a:r>
              <a:rPr lang="en-US" altLang="zh-TW" dirty="0"/>
              <a:t>Adaptability</a:t>
            </a:r>
            <a:r>
              <a:rPr lang="zh-TW" altLang="en-US" dirty="0"/>
              <a:t>和</a:t>
            </a:r>
            <a:r>
              <a:rPr lang="en-US" altLang="zh-TW" dirty="0"/>
              <a:t>Transferability</a:t>
            </a:r>
            <a:r>
              <a:rPr lang="zh-TW" altLang="en-US" dirty="0"/>
              <a:t>，最後是</a:t>
            </a:r>
            <a:r>
              <a:rPr lang="en-US" altLang="zh-TW" dirty="0"/>
              <a:t>Ablation Study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412465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首先看到這張表，可以看到紅色框框框起來的就是這篇論文的方法，其他主要都是</a:t>
            </a:r>
            <a:r>
              <a:rPr lang="en-US" altLang="zh-TW" dirty="0"/>
              <a:t>NAS-based method</a:t>
            </a:r>
            <a:r>
              <a:rPr lang="zh-TW" altLang="en-US" dirty="0"/>
              <a:t>，還有一個</a:t>
            </a:r>
            <a:r>
              <a:rPr lang="en-US" altLang="zh-TW" dirty="0"/>
              <a:t>hand-crafted</a:t>
            </a:r>
            <a:r>
              <a:rPr lang="zh-TW" altLang="en-US" dirty="0"/>
              <a:t>的</a:t>
            </a:r>
            <a:r>
              <a:rPr lang="en-US" altLang="zh-TW" dirty="0" err="1"/>
              <a:t>EffiicientDet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比較的指標有</a:t>
            </a:r>
            <a:r>
              <a:rPr lang="en-US" altLang="zh-TW" dirty="0"/>
              <a:t>FPS(</a:t>
            </a:r>
            <a:r>
              <a:rPr lang="zh-TW" altLang="en-US" dirty="0"/>
              <a:t>每秒可以處理的帧數</a:t>
            </a:r>
            <a:r>
              <a:rPr lang="en-US" altLang="zh-TW" dirty="0"/>
              <a:t>)</a:t>
            </a:r>
            <a:r>
              <a:rPr lang="zh-TW" altLang="en-US" dirty="0"/>
              <a:t>、</a:t>
            </a:r>
            <a:r>
              <a:rPr lang="en-US" altLang="zh-TW" dirty="0"/>
              <a:t>FLOPs(</a:t>
            </a:r>
            <a:r>
              <a:rPr lang="zh-TW" altLang="en-US" dirty="0"/>
              <a:t>每秒浮點數運算次數</a:t>
            </a:r>
            <a:r>
              <a:rPr lang="en-US" altLang="zh-TW" dirty="0"/>
              <a:t>)</a:t>
            </a:r>
            <a:r>
              <a:rPr lang="zh-TW" altLang="en-US" dirty="0"/>
              <a:t>、</a:t>
            </a:r>
            <a:r>
              <a:rPr lang="en-US" altLang="zh-TW" dirty="0" err="1"/>
              <a:t>Params</a:t>
            </a:r>
            <a:r>
              <a:rPr lang="en-US" altLang="zh-TW" dirty="0"/>
              <a:t>(</a:t>
            </a:r>
            <a:r>
              <a:rPr lang="zh-TW" altLang="en-US" dirty="0"/>
              <a:t>參數量</a:t>
            </a:r>
            <a:r>
              <a:rPr lang="en-US" altLang="zh-TW" dirty="0"/>
              <a:t>)</a:t>
            </a:r>
            <a:r>
              <a:rPr lang="zh-TW" altLang="en-US" dirty="0"/>
              <a:t>、</a:t>
            </a:r>
            <a:r>
              <a:rPr lang="en-US" altLang="zh-TW" dirty="0"/>
              <a:t>Search Cost</a:t>
            </a:r>
            <a:r>
              <a:rPr lang="zh-TW" altLang="en-US" dirty="0"/>
              <a:t>和</a:t>
            </a:r>
            <a:r>
              <a:rPr lang="en-US" altLang="zh-TW" dirty="0" err="1"/>
              <a:t>mAP</a:t>
            </a:r>
            <a:endParaRPr lang="en-US" altLang="zh-TW" dirty="0"/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zh-TW" altLang="en-US" dirty="0"/>
              <a:t>可以發現在同精確度之下，這篇論文提出的方法</a:t>
            </a:r>
            <a:r>
              <a:rPr lang="en-US" altLang="zh-TW" dirty="0"/>
              <a:t>fps</a:t>
            </a:r>
            <a:r>
              <a:rPr lang="zh-TW" altLang="en-US" dirty="0"/>
              <a:t>和</a:t>
            </a:r>
            <a:r>
              <a:rPr lang="en-US" altLang="zh-TW" dirty="0"/>
              <a:t>Search cost</a:t>
            </a:r>
            <a:r>
              <a:rPr lang="zh-TW" altLang="en-US" dirty="0"/>
              <a:t>都是贏過其他人的</a:t>
            </a:r>
          </a:p>
          <a:p>
            <a:pPr marL="228600" indent="-228600">
              <a:buAutoNum type="arabicPeriod"/>
            </a:pP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19878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再來看模型的適應能力，主要實驗在不同的</a:t>
            </a:r>
            <a:r>
              <a:rPr lang="en-US" altLang="zh-TW" dirty="0"/>
              <a:t>main-stream detectors</a:t>
            </a:r>
            <a:r>
              <a:rPr lang="zh-TW" altLang="en-US" dirty="0"/>
              <a:t>，分別是</a:t>
            </a:r>
            <a:r>
              <a:rPr lang="en-US" altLang="zh-TW" dirty="0" err="1"/>
              <a:t>RetinaNet</a:t>
            </a:r>
            <a:r>
              <a:rPr lang="zh-TW" altLang="en-US" dirty="0"/>
              <a:t>、</a:t>
            </a:r>
            <a:r>
              <a:rPr lang="en-US" altLang="zh-TW" dirty="0"/>
              <a:t>Faster R-CNN</a:t>
            </a:r>
            <a:r>
              <a:rPr lang="zh-TW" altLang="en-US" dirty="0"/>
              <a:t>和</a:t>
            </a:r>
            <a:r>
              <a:rPr lang="en-US" altLang="zh-TW" dirty="0"/>
              <a:t>Cascade R-CNN</a:t>
            </a:r>
          </a:p>
          <a:p>
            <a:pPr marL="228600" indent="-228600">
              <a:buAutoNum type="arabicPeriod"/>
            </a:pPr>
            <a:r>
              <a:rPr lang="zh-TW" altLang="en-US" dirty="0"/>
              <a:t>比較的對象是在一開始提到的幾個</a:t>
            </a:r>
            <a:r>
              <a:rPr lang="en-US" altLang="zh-TW" dirty="0"/>
              <a:t>hand-craft FPNs</a:t>
            </a:r>
            <a:r>
              <a:rPr lang="zh-TW" altLang="en-US" dirty="0"/>
              <a:t>，基本上也都是全贏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跟</a:t>
            </a:r>
            <a:r>
              <a:rPr lang="en-US" altLang="zh-TW" dirty="0"/>
              <a:t>Baseline</a:t>
            </a:r>
            <a:r>
              <a:rPr lang="zh-TW" altLang="en-US" dirty="0"/>
              <a:t> </a:t>
            </a:r>
            <a:r>
              <a:rPr lang="en-US" altLang="zh-TW" dirty="0"/>
              <a:t>model</a:t>
            </a:r>
            <a:r>
              <a:rPr lang="zh-TW" altLang="en-US" dirty="0"/>
              <a:t>比，也提升</a:t>
            </a:r>
            <a:r>
              <a:rPr lang="en-US" altLang="zh-TW" dirty="0"/>
              <a:t>2-3%</a:t>
            </a:r>
            <a:r>
              <a:rPr lang="zh-TW" altLang="en-US" dirty="0"/>
              <a:t>的</a:t>
            </a:r>
            <a:r>
              <a:rPr lang="en-US" altLang="zh-TW" dirty="0" err="1"/>
              <a:t>mAP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965943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再來是比較模型的</a:t>
            </a:r>
            <a:r>
              <a:rPr lang="en-US" altLang="zh-TW" dirty="0"/>
              <a:t>Transferability</a:t>
            </a:r>
            <a:r>
              <a:rPr lang="zh-TW" altLang="en-US" dirty="0"/>
              <a:t>，觀察在</a:t>
            </a:r>
            <a:r>
              <a:rPr lang="en-US" altLang="zh-TW" dirty="0"/>
              <a:t>A</a:t>
            </a:r>
            <a:r>
              <a:rPr lang="zh-TW" altLang="en-US" dirty="0"/>
              <a:t>資料</a:t>
            </a:r>
            <a:r>
              <a:rPr lang="en-US" altLang="zh-TW" dirty="0"/>
              <a:t>Search</a:t>
            </a:r>
            <a:r>
              <a:rPr lang="zh-TW" altLang="en-US" dirty="0"/>
              <a:t>架構、</a:t>
            </a:r>
            <a:r>
              <a:rPr lang="en-US" altLang="zh-TW" dirty="0"/>
              <a:t>B</a:t>
            </a:r>
            <a:r>
              <a:rPr lang="zh-TW" altLang="en-US" dirty="0"/>
              <a:t>資料做</a:t>
            </a:r>
            <a:r>
              <a:rPr lang="en-US" altLang="zh-TW" dirty="0"/>
              <a:t>Inference</a:t>
            </a:r>
            <a:r>
              <a:rPr lang="zh-TW" altLang="en-US" dirty="0"/>
              <a:t>得到的效果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比較的對象是</a:t>
            </a:r>
            <a:r>
              <a:rPr lang="en-US" altLang="zh-TW" dirty="0"/>
              <a:t>Auto-FPN</a:t>
            </a:r>
            <a:r>
              <a:rPr lang="zh-TW" altLang="en-US" dirty="0"/>
              <a:t>，看起來也是</a:t>
            </a:r>
            <a:r>
              <a:rPr lang="en-US" altLang="zh-TW" dirty="0"/>
              <a:t>OPANAS</a:t>
            </a:r>
            <a:r>
              <a:rPr lang="zh-TW" altLang="en-US" dirty="0"/>
              <a:t>全贏</a:t>
            </a:r>
            <a:endParaRPr lang="en-US" altLang="zh-TW" dirty="0"/>
          </a:p>
          <a:p>
            <a:pPr marL="228600" indent="-228600">
              <a:buAutoNum type="arabicPeriod"/>
            </a:pP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那接下來開始就是</a:t>
            </a:r>
            <a:r>
              <a:rPr lang="en-US" altLang="zh-TW" dirty="0"/>
              <a:t>Ablation Studies</a:t>
            </a:r>
            <a:r>
              <a:rPr lang="zh-TW" altLang="en-US" dirty="0"/>
              <a:t>，首先是比較各</a:t>
            </a:r>
            <a:r>
              <a:rPr lang="en-US" altLang="zh-TW" dirty="0"/>
              <a:t>Information Path</a:t>
            </a:r>
            <a:r>
              <a:rPr lang="zh-TW" altLang="en-US" dirty="0"/>
              <a:t>的功效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nn-NO" altLang="zh-TW" dirty="0"/>
              <a:t>Baseline model : original Faster R-CNN (ResNet50) + vanilla FPN</a:t>
            </a:r>
          </a:p>
          <a:p>
            <a:pPr marL="228600" indent="-228600">
              <a:buAutoNum type="arabicPeriod"/>
            </a:pPr>
            <a:r>
              <a:rPr lang="zh-TW" altLang="en-US" dirty="0"/>
              <a:t>可以發現整合所有的</a:t>
            </a:r>
            <a:r>
              <a:rPr lang="en-US" altLang="zh-TW" dirty="0"/>
              <a:t>Information Path</a:t>
            </a:r>
            <a:r>
              <a:rPr lang="zh-TW" altLang="en-US" dirty="0"/>
              <a:t>之後，可以提升</a:t>
            </a:r>
            <a:r>
              <a:rPr lang="en-US" altLang="zh-TW" dirty="0" err="1"/>
              <a:t>mAP</a:t>
            </a:r>
            <a:r>
              <a:rPr lang="zh-TW" altLang="en-US" dirty="0"/>
              <a:t>，也讓浮點數運算和參數量下降</a:t>
            </a:r>
            <a:endParaRPr lang="en-US" altLang="zh-TW" dirty="0"/>
          </a:p>
          <a:p>
            <a:pPr marL="228600" indent="-228600">
              <a:buAutoNum type="arabicPeriod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24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296729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再來是</a:t>
            </a:r>
            <a:r>
              <a:rPr lang="en-US" altLang="zh-TW" dirty="0"/>
              <a:t>Edge Importance Weighting</a:t>
            </a:r>
            <a:r>
              <a:rPr lang="zh-TW" altLang="en-US" dirty="0"/>
              <a:t>的</a:t>
            </a:r>
            <a:r>
              <a:rPr lang="en-US" altLang="zh-TW" dirty="0"/>
              <a:t>Ablation Study</a:t>
            </a:r>
          </a:p>
          <a:p>
            <a:pPr marL="228600" indent="-228600">
              <a:buAutoNum type="arabicPeriod"/>
            </a:pPr>
            <a:r>
              <a:rPr lang="zh-TW" altLang="en-US" dirty="0"/>
              <a:t>直接看到圖，橫軸是</a:t>
            </a:r>
            <a:r>
              <a:rPr lang="en-US" altLang="zh-TW" dirty="0"/>
              <a:t>epoch</a:t>
            </a:r>
            <a:r>
              <a:rPr lang="zh-TW" altLang="en-US" dirty="0"/>
              <a:t>，縱軸是</a:t>
            </a:r>
            <a:r>
              <a:rPr lang="en-US" altLang="zh-TW" dirty="0" err="1"/>
              <a:t>mmAP</a:t>
            </a:r>
            <a:r>
              <a:rPr lang="zh-TW" altLang="en-US" dirty="0"/>
              <a:t>，代表隨機選取</a:t>
            </a:r>
            <a:r>
              <a:rPr lang="en-US" altLang="zh-TW" dirty="0"/>
              <a:t>50</a:t>
            </a:r>
            <a:r>
              <a:rPr lang="zh-TW" altLang="en-US" dirty="0"/>
              <a:t>個</a:t>
            </a:r>
            <a:r>
              <a:rPr lang="en-US" altLang="zh-TW" dirty="0"/>
              <a:t>sub-nets</a:t>
            </a:r>
            <a:r>
              <a:rPr lang="zh-TW" altLang="en-US" dirty="0"/>
              <a:t>做</a:t>
            </a:r>
            <a:r>
              <a:rPr lang="en-US" altLang="zh-TW" dirty="0"/>
              <a:t>Inference</a:t>
            </a:r>
            <a:r>
              <a:rPr lang="zh-TW" altLang="en-US" dirty="0"/>
              <a:t>得到的</a:t>
            </a:r>
            <a:r>
              <a:rPr lang="en-US" altLang="zh-TW" dirty="0" err="1"/>
              <a:t>mAP</a:t>
            </a:r>
            <a:r>
              <a:rPr lang="zh-TW" altLang="en-US" dirty="0"/>
              <a:t>平均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可以發現有做</a:t>
            </a:r>
            <a:r>
              <a:rPr lang="en-US" altLang="zh-TW" dirty="0"/>
              <a:t>edge importance weighting</a:t>
            </a:r>
            <a:r>
              <a:rPr lang="zh-TW" altLang="en-US" dirty="0"/>
              <a:t>的藍色線明顯高於橘色線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這代表</a:t>
            </a:r>
            <a:r>
              <a:rPr lang="en-US" altLang="zh-TW" dirty="0"/>
              <a:t>edge importance weighting</a:t>
            </a:r>
            <a:r>
              <a:rPr lang="zh-TW" altLang="en-US" dirty="0"/>
              <a:t>對</a:t>
            </a:r>
            <a:r>
              <a:rPr lang="en-US" altLang="zh-TW" dirty="0"/>
              <a:t>super-net</a:t>
            </a:r>
            <a:r>
              <a:rPr lang="zh-TW" altLang="en-US" dirty="0"/>
              <a:t>的訓練是有明顯幫助的</a:t>
            </a:r>
            <a:endParaRPr lang="en-US" altLang="zh-TW" dirty="0"/>
          </a:p>
          <a:p>
            <a:pPr marL="228600" indent="-228600">
              <a:buAutoNum type="arabicPeriod"/>
            </a:pP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最後是</a:t>
            </a:r>
            <a:r>
              <a:rPr lang="en-US" altLang="zh-TW" dirty="0"/>
              <a:t>Correlation Analysis</a:t>
            </a:r>
            <a:r>
              <a:rPr lang="zh-TW" altLang="en-US" dirty="0"/>
              <a:t>，去比較</a:t>
            </a:r>
            <a:r>
              <a:rPr lang="en-US" altLang="zh-TW" dirty="0"/>
              <a:t>Densely Connected</a:t>
            </a:r>
            <a:r>
              <a:rPr lang="zh-TW" altLang="en-US" dirty="0"/>
              <a:t>、</a:t>
            </a:r>
            <a:r>
              <a:rPr lang="en-US" altLang="zh-TW" dirty="0"/>
              <a:t>Fair Sampling</a:t>
            </a:r>
            <a:r>
              <a:rPr lang="zh-TW" altLang="en-US" dirty="0"/>
              <a:t>、</a:t>
            </a:r>
            <a:r>
              <a:rPr lang="en-US" altLang="zh-TW" dirty="0"/>
              <a:t>Edge Importance Weight</a:t>
            </a:r>
            <a:r>
              <a:rPr lang="zh-TW" altLang="en-US" dirty="0"/>
              <a:t>對</a:t>
            </a:r>
            <a:r>
              <a:rPr lang="en-US" altLang="zh-TW" dirty="0"/>
              <a:t>Kendall's Tau</a:t>
            </a:r>
            <a:r>
              <a:rPr lang="zh-TW" altLang="en-US" dirty="0"/>
              <a:t>和</a:t>
            </a:r>
            <a:r>
              <a:rPr lang="en-US" altLang="zh-TW" dirty="0" err="1"/>
              <a:t>mAP</a:t>
            </a:r>
            <a:r>
              <a:rPr lang="zh-TW" altLang="en-US" dirty="0"/>
              <a:t>的影響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en-US" altLang="zh-TW" dirty="0"/>
              <a:t>Kendall's Tau</a:t>
            </a:r>
            <a:r>
              <a:rPr lang="zh-TW" altLang="en-US" dirty="0"/>
              <a:t>再統計上是一種無母數的相關係數，因為在訓練</a:t>
            </a:r>
            <a:r>
              <a:rPr lang="en-US" altLang="zh-TW" dirty="0"/>
              <a:t>Super-net</a:t>
            </a:r>
            <a:r>
              <a:rPr lang="zh-TW" altLang="en-US" dirty="0"/>
              <a:t>的時候我們比較關注的是</a:t>
            </a:r>
            <a:r>
              <a:rPr lang="en-US" altLang="zh-TW" dirty="0"/>
              <a:t>A</a:t>
            </a:r>
            <a:r>
              <a:rPr lang="zh-TW" altLang="en-US" dirty="0"/>
              <a:t>的</a:t>
            </a:r>
            <a:r>
              <a:rPr lang="en-US" altLang="zh-TW" dirty="0"/>
              <a:t>sub-nets</a:t>
            </a:r>
            <a:r>
              <a:rPr lang="zh-TW" altLang="en-US" dirty="0"/>
              <a:t>和</a:t>
            </a:r>
            <a:r>
              <a:rPr lang="en-US" altLang="zh-TW" dirty="0"/>
              <a:t>B</a:t>
            </a:r>
            <a:r>
              <a:rPr lang="zh-TW" altLang="en-US" dirty="0"/>
              <a:t>的</a:t>
            </a:r>
            <a:r>
              <a:rPr lang="en-US" altLang="zh-TW" dirty="0"/>
              <a:t>sub-nets</a:t>
            </a:r>
            <a:r>
              <a:rPr lang="zh-TW" altLang="en-US" dirty="0"/>
              <a:t>的相對關係，所以會比</a:t>
            </a:r>
            <a:r>
              <a:rPr lang="en-US" altLang="zh-TW" dirty="0"/>
              <a:t>Pearson Correlation</a:t>
            </a:r>
            <a:r>
              <a:rPr lang="zh-TW" altLang="en-US" dirty="0"/>
              <a:t>好。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可以發現除了</a:t>
            </a:r>
            <a:r>
              <a:rPr lang="en-US" altLang="zh-TW" dirty="0"/>
              <a:t>Densely Connected</a:t>
            </a:r>
            <a:r>
              <a:rPr lang="zh-TW" altLang="en-US" dirty="0"/>
              <a:t>有讓相關係數下降之外，其他策略都有讓兩者上升。</a:t>
            </a:r>
            <a:endParaRPr lang="en-US" altLang="zh-TW" dirty="0"/>
          </a:p>
          <a:p>
            <a:pPr marL="228600" indent="-228600">
              <a:buAutoNum type="arabicPeriod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92821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結論 </a:t>
            </a:r>
            <a:r>
              <a:rPr lang="en-US" altLang="zh-TW" dirty="0"/>
              <a:t>: </a:t>
            </a:r>
            <a:r>
              <a:rPr lang="zh-TW" altLang="en-US" dirty="0"/>
              <a:t>作者提出一個新的</a:t>
            </a:r>
            <a:r>
              <a:rPr lang="en-US" altLang="zh-TW" dirty="0"/>
              <a:t>One-shot search method</a:t>
            </a:r>
            <a:r>
              <a:rPr lang="zh-TW" altLang="en-US" dirty="0"/>
              <a:t>，</a:t>
            </a:r>
            <a:r>
              <a:rPr lang="en-US" altLang="zh-TW" dirty="0"/>
              <a:t>OPANAS</a:t>
            </a:r>
          </a:p>
          <a:p>
            <a:pPr marL="228600" indent="-228600">
              <a:buAutoNum type="arabicPeriod"/>
            </a:pPr>
            <a:r>
              <a:rPr lang="zh-TW" altLang="en-US" dirty="0"/>
              <a:t>其中有新的</a:t>
            </a:r>
            <a:r>
              <a:rPr lang="en-US" altLang="zh-TW" dirty="0"/>
              <a:t>Search Space</a:t>
            </a:r>
            <a:r>
              <a:rPr lang="zh-TW" altLang="en-US" dirty="0"/>
              <a:t>和有效率的</a:t>
            </a:r>
            <a:r>
              <a:rPr lang="en-US" altLang="zh-TW" dirty="0"/>
              <a:t>Search Algorithm</a:t>
            </a:r>
          </a:p>
          <a:p>
            <a:pPr marL="228600" indent="-228600">
              <a:buAutoNum type="arabicPeriod"/>
            </a:pPr>
            <a:r>
              <a:rPr lang="en-US" altLang="zh-TW" dirty="0"/>
              <a:t>Search Space</a:t>
            </a:r>
            <a:r>
              <a:rPr lang="zh-TW" altLang="en-US" dirty="0"/>
              <a:t>是六種</a:t>
            </a:r>
            <a:r>
              <a:rPr lang="en-US" altLang="zh-TW" dirty="0"/>
              <a:t>Information Paths</a:t>
            </a:r>
            <a:r>
              <a:rPr lang="zh-TW" altLang="en-US" dirty="0"/>
              <a:t>，以</a:t>
            </a:r>
            <a:r>
              <a:rPr lang="en-US" altLang="zh-TW" dirty="0"/>
              <a:t>Densely Connected DAG</a:t>
            </a:r>
            <a:r>
              <a:rPr lang="zh-TW" altLang="en-US" dirty="0"/>
              <a:t>去連接</a:t>
            </a:r>
            <a:r>
              <a:rPr lang="en-US" altLang="zh-TW" dirty="0"/>
              <a:t>FPN</a:t>
            </a:r>
            <a:r>
              <a:rPr lang="zh-TW" altLang="en-US" dirty="0"/>
              <a:t>結構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在訓練</a:t>
            </a:r>
            <a:r>
              <a:rPr lang="en-US" altLang="zh-TW" dirty="0"/>
              <a:t>Super-net</a:t>
            </a:r>
            <a:r>
              <a:rPr lang="zh-TW" altLang="en-US" dirty="0"/>
              <a:t>的時候，加入</a:t>
            </a:r>
            <a:r>
              <a:rPr lang="en-US" altLang="zh-TW" dirty="0"/>
              <a:t>Strict Fair Sampling</a:t>
            </a:r>
            <a:r>
              <a:rPr lang="zh-TW" altLang="en-US" dirty="0"/>
              <a:t>和</a:t>
            </a:r>
            <a:r>
              <a:rPr lang="en-US" altLang="zh-TW" dirty="0"/>
              <a:t>Edge Importance Weighting</a:t>
            </a:r>
            <a:r>
              <a:rPr lang="zh-TW" altLang="en-US" dirty="0"/>
              <a:t>都可以有所幫助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也在實驗中證明</a:t>
            </a:r>
            <a:r>
              <a:rPr lang="en-US" altLang="zh-TW" dirty="0"/>
              <a:t>OPANAS</a:t>
            </a:r>
            <a:r>
              <a:rPr lang="zh-TW" altLang="en-US" dirty="0"/>
              <a:t>可以有效率得到相當不錯的結果</a:t>
            </a:r>
            <a:endParaRPr lang="en-US" altLang="zh-TW" dirty="0"/>
          </a:p>
          <a:p>
            <a:pPr marL="228600" indent="-228600">
              <a:buAutoNum type="arabicPeriod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46411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28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46553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29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4472270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30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6313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這篇論文主要是希望用</a:t>
            </a:r>
            <a:r>
              <a:rPr lang="en-US" altLang="zh-TW" dirty="0"/>
              <a:t>NAS(Neural Architecture Search)</a:t>
            </a:r>
            <a:r>
              <a:rPr lang="zh-TW" altLang="en-US" dirty="0"/>
              <a:t>去解決</a:t>
            </a:r>
            <a:r>
              <a:rPr lang="en-US" altLang="zh-TW" dirty="0"/>
              <a:t>Object Detection</a:t>
            </a:r>
            <a:r>
              <a:rPr lang="zh-TW" altLang="en-US" dirty="0"/>
              <a:t>的問題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而在</a:t>
            </a:r>
            <a:r>
              <a:rPr lang="en-US" altLang="zh-TW" dirty="0"/>
              <a:t>Object detection</a:t>
            </a:r>
            <a:r>
              <a:rPr lang="zh-TW" altLang="en-US" dirty="0"/>
              <a:t>中，又以</a:t>
            </a:r>
            <a:r>
              <a:rPr lang="en-US" altLang="zh-TW" dirty="0"/>
              <a:t>FPN</a:t>
            </a:r>
            <a:r>
              <a:rPr lang="zh-TW" altLang="en-US" dirty="0"/>
              <a:t>的精度最為優秀，因為</a:t>
            </a:r>
            <a:r>
              <a:rPr lang="en-US" altLang="zh-TW" dirty="0"/>
              <a:t>FPN</a:t>
            </a:r>
            <a:r>
              <a:rPr lang="zh-TW" altLang="en-US" dirty="0"/>
              <a:t>可以結合</a:t>
            </a:r>
            <a:r>
              <a:rPr lang="en-US" altLang="zh-TW" dirty="0"/>
              <a:t>High-level</a:t>
            </a:r>
            <a:r>
              <a:rPr lang="zh-TW" altLang="en-US" dirty="0"/>
              <a:t>及</a:t>
            </a:r>
            <a:r>
              <a:rPr lang="en-US" altLang="zh-TW" dirty="0"/>
              <a:t>Low-level</a:t>
            </a:r>
            <a:r>
              <a:rPr lang="zh-TW" altLang="en-US" dirty="0"/>
              <a:t>的語意特徵。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高階特徵包含更多</a:t>
            </a:r>
            <a:r>
              <a:rPr lang="en-US" altLang="zh-TW" dirty="0"/>
              <a:t>semantics</a:t>
            </a:r>
            <a:r>
              <a:rPr lang="zh-TW" altLang="en-US" dirty="0"/>
              <a:t>的資訊，低階特徵有更多細節的資訊。</a:t>
            </a:r>
            <a:r>
              <a:rPr lang="en-US" altLang="zh-TW" dirty="0"/>
              <a:t>	</a:t>
            </a:r>
          </a:p>
          <a:p>
            <a:pPr marL="228600" indent="-228600">
              <a:buAutoNum type="arabicPeriod"/>
            </a:pPr>
            <a:r>
              <a:rPr lang="zh-TW" altLang="en-US" dirty="0"/>
              <a:t>儘管</a:t>
            </a:r>
            <a:r>
              <a:rPr lang="en-US" altLang="zh-TW" dirty="0"/>
              <a:t>Feature Pyramid Network</a:t>
            </a:r>
            <a:r>
              <a:rPr lang="zh-TW" altLang="en-US" dirty="0"/>
              <a:t>很簡單且有效，他仍然不是一個最好的</a:t>
            </a:r>
            <a:r>
              <a:rPr lang="en-US" altLang="zh-TW" dirty="0"/>
              <a:t>Architecture Design</a:t>
            </a:r>
          </a:p>
          <a:p>
            <a:pPr marL="228600" indent="-228600">
              <a:buAutoNum type="arabicPeriod"/>
            </a:pPr>
            <a:r>
              <a:rPr lang="zh-TW" altLang="en-US" dirty="0"/>
              <a:t>因此再之後，</a:t>
            </a:r>
            <a:r>
              <a:rPr lang="en-US" altLang="zh-TW" dirty="0"/>
              <a:t>FPN-based detection algorithm</a:t>
            </a:r>
            <a:r>
              <a:rPr lang="zh-TW" altLang="en-US" dirty="0"/>
              <a:t>主要有兩個研究的方向，一是探索不同的</a:t>
            </a:r>
            <a:r>
              <a:rPr lang="en-US" altLang="zh-TW" dirty="0"/>
              <a:t>information paths</a:t>
            </a:r>
            <a:r>
              <a:rPr lang="zh-TW" altLang="en-US" dirty="0"/>
              <a:t>，二是用</a:t>
            </a:r>
            <a:r>
              <a:rPr lang="en-US" altLang="zh-TW" dirty="0"/>
              <a:t>NAS-based</a:t>
            </a:r>
            <a:r>
              <a:rPr lang="zh-TW" altLang="en-US" dirty="0"/>
              <a:t>的方式去搜索出更好的架構</a:t>
            </a:r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02861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因此這篇論文集結這兩個研究方向，基於</a:t>
            </a:r>
            <a:r>
              <a:rPr lang="en-US" altLang="zh-TW" dirty="0"/>
              <a:t>One-shot NAS</a:t>
            </a:r>
            <a:r>
              <a:rPr lang="zh-TW" altLang="en-US" dirty="0"/>
              <a:t>得到一個</a:t>
            </a:r>
            <a:r>
              <a:rPr lang="en-US" altLang="zh-TW" dirty="0"/>
              <a:t>SOTA accuracy-speed trade-off. </a:t>
            </a:r>
            <a:r>
              <a:rPr lang="zh-TW" altLang="en-US" dirty="0"/>
              <a:t>而主要的貢獻是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提出</a:t>
            </a:r>
            <a:r>
              <a:rPr lang="en-US" altLang="zh-TW" dirty="0"/>
              <a:t>6</a:t>
            </a:r>
            <a:r>
              <a:rPr lang="zh-TW" altLang="en-US" dirty="0"/>
              <a:t>種</a:t>
            </a:r>
            <a:r>
              <a:rPr lang="en-US" altLang="zh-TW" dirty="0"/>
              <a:t>Information Paths</a:t>
            </a:r>
            <a:r>
              <a:rPr lang="zh-TW" altLang="en-US" dirty="0"/>
              <a:t>去建構</a:t>
            </a:r>
            <a:r>
              <a:rPr lang="en-US" altLang="zh-TW" dirty="0"/>
              <a:t>Search Space</a:t>
            </a:r>
          </a:p>
          <a:p>
            <a:pPr marL="228600" indent="-228600">
              <a:buAutoNum type="arabicPeriod"/>
            </a:pPr>
            <a:r>
              <a:rPr lang="zh-TW" altLang="en-US" dirty="0"/>
              <a:t>也提出一個新的</a:t>
            </a:r>
            <a:r>
              <a:rPr lang="en-US" altLang="zh-TW" dirty="0"/>
              <a:t>One-shot Search Method</a:t>
            </a:r>
            <a:r>
              <a:rPr lang="zh-TW" altLang="en-US" dirty="0"/>
              <a:t>，跟</a:t>
            </a:r>
            <a:r>
              <a:rPr lang="en-US" altLang="zh-TW" dirty="0"/>
              <a:t>SOTA</a:t>
            </a:r>
            <a:r>
              <a:rPr lang="zh-TW" altLang="en-US" dirty="0"/>
              <a:t>相比在效率上大幅提升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然後也可以輕易地跟現有的</a:t>
            </a:r>
            <a:r>
              <a:rPr lang="en-US" altLang="zh-TW" dirty="0"/>
              <a:t>Main-stream detectors</a:t>
            </a:r>
            <a:r>
              <a:rPr lang="zh-TW" altLang="en-US" dirty="0"/>
              <a:t>去做結合</a:t>
            </a:r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3114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再來是</a:t>
            </a:r>
            <a:r>
              <a:rPr lang="en-US" altLang="zh-TW" dirty="0"/>
              <a:t>Related Work</a:t>
            </a:r>
            <a:r>
              <a:rPr lang="zh-TW" altLang="en-US" dirty="0"/>
              <a:t>的部分，會簡單介紹</a:t>
            </a:r>
            <a:r>
              <a:rPr lang="en-US" altLang="zh-TW" dirty="0"/>
              <a:t>Object Detection</a:t>
            </a:r>
            <a:r>
              <a:rPr lang="zh-TW" altLang="en-US" dirty="0"/>
              <a:t>和</a:t>
            </a:r>
            <a:r>
              <a:rPr lang="en-US" altLang="zh-TW" dirty="0"/>
              <a:t>NAS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4160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altLang="zh-TW" dirty="0"/>
              <a:t>Object Detection</a:t>
            </a:r>
            <a:r>
              <a:rPr lang="zh-TW" altLang="en-US" dirty="0"/>
              <a:t>目的就是希望可以框出圖片中的物件和分辨其類別，可以理解成</a:t>
            </a:r>
            <a:r>
              <a:rPr lang="en-US" altLang="zh-TW" dirty="0"/>
              <a:t>Classification</a:t>
            </a:r>
            <a:r>
              <a:rPr lang="zh-TW" altLang="en-US" dirty="0"/>
              <a:t>和</a:t>
            </a:r>
            <a:r>
              <a:rPr lang="en-US" altLang="zh-TW" dirty="0"/>
              <a:t>Localization</a:t>
            </a:r>
            <a:r>
              <a:rPr lang="zh-TW" altLang="en-US" dirty="0"/>
              <a:t>的結合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方法主要可以分為兩類，分別是</a:t>
            </a:r>
            <a:r>
              <a:rPr lang="en-US" altLang="zh-TW" dirty="0"/>
              <a:t>One-stage methods</a:t>
            </a:r>
            <a:r>
              <a:rPr lang="zh-TW" altLang="en-US" dirty="0"/>
              <a:t>，還有像是</a:t>
            </a:r>
            <a:r>
              <a:rPr lang="en-US" altLang="zh-TW" dirty="0"/>
              <a:t>R-CNN</a:t>
            </a:r>
            <a:r>
              <a:rPr lang="zh-TW" altLang="en-US" dirty="0"/>
              <a:t>系列的</a:t>
            </a:r>
            <a:r>
              <a:rPr lang="en-US" altLang="zh-TW" dirty="0"/>
              <a:t>Two-stage methods</a:t>
            </a:r>
          </a:p>
          <a:p>
            <a:pPr marL="228600" indent="-228600">
              <a:buAutoNum type="arabicPeriod"/>
            </a:pPr>
            <a:r>
              <a:rPr lang="zh-TW" altLang="en-US" dirty="0"/>
              <a:t>但是早期的方法都會遇到</a:t>
            </a:r>
            <a:r>
              <a:rPr lang="en-US" altLang="zh-TW" dirty="0"/>
              <a:t>Scale Variation</a:t>
            </a:r>
            <a:r>
              <a:rPr lang="zh-TW" altLang="en-US" dirty="0"/>
              <a:t>的問題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那什麼是</a:t>
            </a:r>
            <a:r>
              <a:rPr lang="en-US" altLang="zh-TW" dirty="0"/>
              <a:t>Scale Variation</a:t>
            </a:r>
            <a:r>
              <a:rPr lang="zh-TW" altLang="en-US" dirty="0"/>
              <a:t>呢</a:t>
            </a:r>
            <a:r>
              <a:rPr lang="en-US" altLang="zh-TW" dirty="0"/>
              <a:t>? </a:t>
            </a:r>
            <a:r>
              <a:rPr lang="zh-TW" altLang="en-US" dirty="0"/>
              <a:t>我們可以先看到下面這張圖，同樣是公車，</a:t>
            </a:r>
            <a:r>
              <a:rPr lang="en-US" altLang="zh-TW" dirty="0"/>
              <a:t>(a)</a:t>
            </a:r>
            <a:r>
              <a:rPr lang="zh-TW" altLang="en-US" dirty="0"/>
              <a:t>佔整張圖片的</a:t>
            </a:r>
            <a:r>
              <a:rPr lang="en-US" altLang="zh-TW" dirty="0"/>
              <a:t>80%</a:t>
            </a:r>
            <a:r>
              <a:rPr lang="zh-TW" altLang="en-US" dirty="0"/>
              <a:t>以上，但也可能像</a:t>
            </a:r>
            <a:r>
              <a:rPr lang="en-US" altLang="zh-TW" dirty="0"/>
              <a:t>(b)</a:t>
            </a:r>
            <a:r>
              <a:rPr lang="zh-TW" altLang="en-US" dirty="0"/>
              <a:t>只佔圖片的一小部分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為了解決</a:t>
            </a:r>
            <a:r>
              <a:rPr lang="en-US" altLang="zh-TW" dirty="0"/>
              <a:t>Scale Variation</a:t>
            </a:r>
            <a:r>
              <a:rPr lang="zh-TW" altLang="en-US" dirty="0"/>
              <a:t>的問題，</a:t>
            </a:r>
            <a:r>
              <a:rPr lang="en-US" altLang="zh-TW" dirty="0"/>
              <a:t>feature pyramid</a:t>
            </a:r>
            <a:r>
              <a:rPr lang="zh-TW" altLang="en-US" dirty="0"/>
              <a:t>是最被廣泛使用的方法，這篇論文的作者把這樣的架構歸類到</a:t>
            </a:r>
            <a:r>
              <a:rPr lang="en-US" altLang="zh-TW" dirty="0"/>
              <a:t>top-down</a:t>
            </a:r>
            <a:r>
              <a:rPr lang="zh-TW" altLang="en-US" dirty="0"/>
              <a:t>的</a:t>
            </a:r>
            <a:r>
              <a:rPr lang="en-US" altLang="zh-TW" dirty="0"/>
              <a:t>information path</a:t>
            </a:r>
            <a:r>
              <a:rPr lang="zh-TW" altLang="en-US" dirty="0"/>
              <a:t>。</a:t>
            </a:r>
            <a:endParaRPr lang="en-US" altLang="zh-TW" dirty="0"/>
          </a:p>
          <a:p>
            <a:pPr marL="228600" indent="-228600">
              <a:buAutoNum type="arabicPeriod"/>
            </a:pPr>
            <a:endParaRPr lang="en-US" altLang="zh-TW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dirty="0"/>
              <a:t>One-stage detectors such as SSD and </a:t>
            </a:r>
            <a:r>
              <a:rPr lang="en-US" altLang="zh-TW" dirty="0" err="1"/>
              <a:t>RetinaNet</a:t>
            </a:r>
            <a:r>
              <a:rPr lang="en-US" altLang="zh-TW" dirty="0"/>
              <a:t>, which utilize CNN directly</a:t>
            </a:r>
            <a:r>
              <a:rPr lang="zh-TW" altLang="en-US" dirty="0"/>
              <a:t> </a:t>
            </a:r>
            <a:r>
              <a:rPr lang="en-US" altLang="zh-TW" dirty="0"/>
              <a:t>to predict the bounding boxes.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zh-TW" dirty="0"/>
              <a:t>Two-stage methods such as Faster R-CNN and Mask R-CNN, which generate the </a:t>
            </a:r>
            <a:r>
              <a:rPr lang="en-US" altLang="zh-TW" dirty="0" err="1"/>
              <a:t>the</a:t>
            </a:r>
            <a:r>
              <a:rPr lang="en-US" altLang="zh-TW" dirty="0"/>
              <a:t> final detection results after extracting region proposals upon a region proposal network (RPN)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8064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除了</a:t>
            </a:r>
            <a:r>
              <a:rPr lang="en-US" altLang="zh-TW" dirty="0"/>
              <a:t>Top-down</a:t>
            </a:r>
            <a:r>
              <a:rPr lang="zh-TW" altLang="en-US" dirty="0"/>
              <a:t>的</a:t>
            </a:r>
            <a:r>
              <a:rPr lang="en-US" altLang="zh-TW" dirty="0"/>
              <a:t>information path</a:t>
            </a:r>
            <a:r>
              <a:rPr lang="zh-TW" altLang="en-US" dirty="0"/>
              <a:t>之外，還有很多在</a:t>
            </a:r>
            <a:r>
              <a:rPr lang="en-US" altLang="zh-TW" dirty="0"/>
              <a:t>object detection</a:t>
            </a:r>
            <a:r>
              <a:rPr lang="zh-TW" altLang="en-US" dirty="0"/>
              <a:t>上表現優異的金字塔結構。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這張圖的</a:t>
            </a:r>
            <a:r>
              <a:rPr lang="en-US" altLang="zh-TW" dirty="0"/>
              <a:t>P</a:t>
            </a:r>
            <a:r>
              <a:rPr lang="zh-TW" altLang="en-US" dirty="0"/>
              <a:t>表示</a:t>
            </a:r>
            <a:r>
              <a:rPr lang="en-US" altLang="zh-TW" dirty="0"/>
              <a:t>Input Node</a:t>
            </a:r>
            <a:r>
              <a:rPr lang="zh-TW" altLang="en-US" dirty="0"/>
              <a:t>、</a:t>
            </a:r>
            <a:r>
              <a:rPr lang="en-US" altLang="zh-TW" dirty="0"/>
              <a:t>O</a:t>
            </a:r>
            <a:r>
              <a:rPr lang="zh-TW" altLang="en-US" dirty="0"/>
              <a:t>表示</a:t>
            </a:r>
            <a:r>
              <a:rPr lang="en-US" altLang="zh-TW" dirty="0"/>
              <a:t>Output Node</a:t>
            </a:r>
            <a:r>
              <a:rPr lang="zh-TW" altLang="en-US" dirty="0"/>
              <a:t>，中間會有</a:t>
            </a:r>
            <a:r>
              <a:rPr lang="en-US" altLang="zh-TW" dirty="0"/>
              <a:t>Intermediate Node</a:t>
            </a:r>
            <a:r>
              <a:rPr lang="zh-TW" altLang="en-US" dirty="0"/>
              <a:t>都是有順序性的。每個</a:t>
            </a:r>
            <a:r>
              <a:rPr lang="en-US" altLang="zh-TW" dirty="0"/>
              <a:t>Node</a:t>
            </a:r>
            <a:r>
              <a:rPr lang="zh-TW" altLang="en-US" dirty="0"/>
              <a:t>都表示</a:t>
            </a:r>
            <a:r>
              <a:rPr lang="en-US" altLang="zh-TW" dirty="0"/>
              <a:t>Feature Pyramid</a:t>
            </a:r>
          </a:p>
          <a:p>
            <a:pPr marL="228600" indent="-228600">
              <a:buAutoNum type="arabicPeriod"/>
            </a:pPr>
            <a:r>
              <a:rPr lang="en-US" altLang="zh-TW" dirty="0"/>
              <a:t>(b)</a:t>
            </a:r>
            <a:r>
              <a:rPr lang="zh-TW" altLang="en-US" dirty="0"/>
              <a:t>的</a:t>
            </a:r>
            <a:r>
              <a:rPr lang="en-US" altLang="zh-TW" dirty="0" err="1"/>
              <a:t>PANet</a:t>
            </a:r>
            <a:r>
              <a:rPr lang="zh-TW" altLang="en-US" dirty="0"/>
              <a:t>就是</a:t>
            </a:r>
            <a:r>
              <a:rPr lang="en-US" altLang="zh-TW" dirty="0"/>
              <a:t>CVPR 2018</a:t>
            </a:r>
            <a:r>
              <a:rPr lang="zh-TW" altLang="en-US" dirty="0"/>
              <a:t>的一篇論文，在</a:t>
            </a:r>
            <a:r>
              <a:rPr lang="en-US" altLang="zh-TW" dirty="0"/>
              <a:t>top-down path</a:t>
            </a:r>
            <a:r>
              <a:rPr lang="zh-TW" altLang="en-US" dirty="0"/>
              <a:t>之後再加上</a:t>
            </a:r>
            <a:r>
              <a:rPr lang="en-US" altLang="zh-TW" dirty="0"/>
              <a:t>bottom-up path</a:t>
            </a:r>
          </a:p>
          <a:p>
            <a:pPr marL="228600" indent="-228600">
              <a:buAutoNum type="arabicPeriod"/>
            </a:pPr>
            <a:r>
              <a:rPr lang="zh-TW" altLang="en-US" dirty="0"/>
              <a:t>圖</a:t>
            </a:r>
            <a:r>
              <a:rPr lang="en-US" altLang="zh-TW" dirty="0"/>
              <a:t>(c)</a:t>
            </a:r>
            <a:r>
              <a:rPr lang="zh-TW" altLang="en-US" dirty="0"/>
              <a:t>、圖</a:t>
            </a:r>
            <a:r>
              <a:rPr lang="en-US" altLang="zh-TW" dirty="0"/>
              <a:t>(d)...</a:t>
            </a:r>
          </a:p>
          <a:p>
            <a:pPr marL="228600" indent="-228600">
              <a:buAutoNum type="arabicPeriod"/>
            </a:pPr>
            <a:r>
              <a:rPr lang="zh-TW" altLang="en-US" dirty="0"/>
              <a:t>那這篇論文的作者就整合了這幾篇論文的精華，得到</a:t>
            </a:r>
            <a:r>
              <a:rPr lang="en-US" altLang="zh-TW" dirty="0"/>
              <a:t>6</a:t>
            </a:r>
            <a:r>
              <a:rPr lang="zh-TW" altLang="en-US" dirty="0"/>
              <a:t>種</a:t>
            </a:r>
            <a:r>
              <a:rPr lang="en-US" altLang="zh-TW" dirty="0"/>
              <a:t>information paths</a:t>
            </a:r>
            <a:r>
              <a:rPr lang="zh-TW" altLang="en-US" dirty="0"/>
              <a:t>。</a:t>
            </a:r>
            <a:endParaRPr lang="en-US" altLang="zh-TW" dirty="0"/>
          </a:p>
          <a:p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5837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這裡我先簡單介紹一下</a:t>
            </a:r>
            <a:r>
              <a:rPr lang="en-US" altLang="zh-TW" dirty="0"/>
              <a:t>NAS</a:t>
            </a:r>
            <a:r>
              <a:rPr lang="zh-TW" altLang="en-US" dirty="0"/>
              <a:t>，他的起源主要是因為目前的網路結構大多是由人為設計的，但是手工設計網路很耗時而且容易出錯，因此，</a:t>
            </a:r>
            <a:r>
              <a:rPr lang="en-US" altLang="zh-TW" dirty="0"/>
              <a:t>NAS</a:t>
            </a:r>
            <a:r>
              <a:rPr lang="zh-TW" altLang="en-US" dirty="0"/>
              <a:t>就是希望可以讓網路的設計自動化，更效率的得到高精度的網路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en-US" altLang="zh-TW" dirty="0"/>
              <a:t>NAS</a:t>
            </a:r>
            <a:r>
              <a:rPr lang="zh-TW" altLang="en-US" dirty="0"/>
              <a:t>主要可以分為三個部分，分別是</a:t>
            </a:r>
            <a:r>
              <a:rPr lang="en-US" altLang="zh-TW" dirty="0"/>
              <a:t>Search Space</a:t>
            </a:r>
            <a:r>
              <a:rPr lang="zh-TW" altLang="en-US" dirty="0"/>
              <a:t>、</a:t>
            </a:r>
            <a:r>
              <a:rPr lang="en-US" altLang="zh-TW" dirty="0"/>
              <a:t>Optimization Method </a:t>
            </a:r>
            <a:r>
              <a:rPr lang="zh-TW" altLang="en-US" dirty="0"/>
              <a:t>和 </a:t>
            </a:r>
            <a:r>
              <a:rPr lang="en-US" altLang="zh-TW" dirty="0"/>
              <a:t>Candidate Evaluation Method</a:t>
            </a:r>
            <a:r>
              <a:rPr lang="zh-TW" altLang="en-US" dirty="0"/>
              <a:t>。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en-US" altLang="zh-TW" dirty="0"/>
              <a:t>Search Space</a:t>
            </a:r>
            <a:r>
              <a:rPr lang="zh-TW" altLang="en-US" dirty="0"/>
              <a:t>會有很多可用的架構，</a:t>
            </a:r>
            <a:r>
              <a:rPr lang="en-US" altLang="zh-TW" dirty="0"/>
              <a:t>NAS</a:t>
            </a:r>
            <a:r>
              <a:rPr lang="zh-TW" altLang="en-US" dirty="0"/>
              <a:t>訓練的過程中透過</a:t>
            </a:r>
            <a:r>
              <a:rPr lang="en-US" altLang="zh-TW" dirty="0"/>
              <a:t>Optimization Method </a:t>
            </a:r>
            <a:r>
              <a:rPr lang="zh-TW" altLang="en-US" dirty="0"/>
              <a:t>和 </a:t>
            </a:r>
            <a:r>
              <a:rPr lang="en-US" altLang="zh-TW" dirty="0"/>
              <a:t>Candidate Evaluation Method</a:t>
            </a:r>
            <a:r>
              <a:rPr lang="zh-TW" altLang="en-US" dirty="0"/>
              <a:t>去選擇較佳的結構，最後得到最好的組合方式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這篇論文便是在</a:t>
            </a:r>
            <a:r>
              <a:rPr lang="en-US" altLang="zh-TW" dirty="0"/>
              <a:t>Search Space</a:t>
            </a:r>
            <a:r>
              <a:rPr lang="zh-TW" altLang="en-US" dirty="0"/>
              <a:t>和</a:t>
            </a:r>
            <a:r>
              <a:rPr lang="en-US" altLang="zh-TW" dirty="0"/>
              <a:t>Optimization Method</a:t>
            </a:r>
            <a:r>
              <a:rPr lang="zh-TW" altLang="en-US" dirty="0"/>
              <a:t>都提出改進的方法，希望可以將近年提出的</a:t>
            </a:r>
            <a:r>
              <a:rPr lang="en-US" altLang="zh-TW" dirty="0"/>
              <a:t>FPN</a:t>
            </a:r>
            <a:r>
              <a:rPr lang="zh-TW" altLang="en-US" dirty="0"/>
              <a:t>結構用</a:t>
            </a:r>
            <a:r>
              <a:rPr lang="en-US" altLang="zh-TW" dirty="0"/>
              <a:t>NAS</a:t>
            </a:r>
            <a:r>
              <a:rPr lang="zh-TW" altLang="en-US" dirty="0"/>
              <a:t>做整合</a:t>
            </a:r>
            <a:endParaRPr lang="en-US" altLang="zh-TW" dirty="0"/>
          </a:p>
          <a:p>
            <a:pPr marL="228600" indent="-228600">
              <a:buAutoNum type="arabicPeriod"/>
            </a:pPr>
            <a:endParaRPr lang="en-US" altLang="zh-TW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/>
              <a:t>(An Introduction to Neural Architecture Search for Convolutional Networks, </a:t>
            </a:r>
            <a:r>
              <a:rPr lang="zh-TW" altLang="en-US" sz="1200" dirty="0"/>
              <a:t>https://arxiv.org/pdf/2005.11074.pdf</a:t>
            </a:r>
            <a:r>
              <a:rPr lang="en-US" altLang="zh-TW" sz="1200" dirty="0"/>
              <a:t>)</a:t>
            </a:r>
            <a:endParaRPr lang="zh-TW" altLang="en-US" sz="1200" dirty="0"/>
          </a:p>
          <a:p>
            <a:pPr marL="228600" indent="-228600">
              <a:buAutoNum type="arabicPeriod"/>
            </a:pPr>
            <a:endParaRPr lang="en-US" altLang="zh-TW" dirty="0"/>
          </a:p>
          <a:p>
            <a:pPr marL="228600" indent="-228600">
              <a:buAutoNum type="arabicPeriod"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84882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zh-TW" altLang="en-US" dirty="0"/>
              <a:t>那近年來，又有人提出</a:t>
            </a:r>
            <a:r>
              <a:rPr lang="en-US" altLang="zh-TW" dirty="0"/>
              <a:t>One-shot NAS</a:t>
            </a:r>
            <a:r>
              <a:rPr lang="zh-TW" altLang="en-US" dirty="0"/>
              <a:t>，把</a:t>
            </a:r>
            <a:r>
              <a:rPr lang="en-US" altLang="zh-TW" dirty="0"/>
              <a:t>NAS</a:t>
            </a:r>
            <a:r>
              <a:rPr lang="zh-TW" altLang="en-US" dirty="0"/>
              <a:t>訓練分成</a:t>
            </a:r>
            <a:r>
              <a:rPr lang="en-US" altLang="zh-TW" dirty="0"/>
              <a:t>Super-net training</a:t>
            </a:r>
            <a:r>
              <a:rPr lang="zh-TW" altLang="en-US" dirty="0"/>
              <a:t>和</a:t>
            </a:r>
            <a:r>
              <a:rPr lang="en-US" altLang="zh-TW" dirty="0"/>
              <a:t>Architecture search</a:t>
            </a:r>
            <a:r>
              <a:rPr lang="zh-TW" altLang="en-US" dirty="0"/>
              <a:t>兩個部分，目的是去解決</a:t>
            </a:r>
            <a:r>
              <a:rPr lang="en-US" altLang="zh-TW" dirty="0"/>
              <a:t>training</a:t>
            </a:r>
            <a:r>
              <a:rPr lang="zh-TW" altLang="en-US" dirty="0"/>
              <a:t>的困難</a:t>
            </a: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因為</a:t>
            </a:r>
            <a:r>
              <a:rPr lang="en-US" altLang="zh-TW" dirty="0"/>
              <a:t>One-shot NAS</a:t>
            </a:r>
            <a:r>
              <a:rPr lang="zh-TW" altLang="en-US" dirty="0"/>
              <a:t>只要訓練一次</a:t>
            </a:r>
            <a:r>
              <a:rPr lang="en-US" altLang="zh-TW" dirty="0"/>
              <a:t>Super-net</a:t>
            </a:r>
            <a:r>
              <a:rPr lang="zh-TW" altLang="en-US" dirty="0"/>
              <a:t>，再從</a:t>
            </a:r>
            <a:r>
              <a:rPr lang="en-US" altLang="zh-TW" dirty="0"/>
              <a:t>Super-net</a:t>
            </a:r>
            <a:r>
              <a:rPr lang="zh-TW" altLang="en-US" dirty="0"/>
              <a:t>當中，透過最佳化演算法找出適當的</a:t>
            </a:r>
            <a:r>
              <a:rPr lang="en-US" altLang="zh-TW" dirty="0"/>
              <a:t>Sub-net</a:t>
            </a:r>
          </a:p>
          <a:p>
            <a:pPr marL="228600" indent="-228600">
              <a:buAutoNum type="arabicPeriod"/>
            </a:pPr>
            <a:r>
              <a:rPr lang="zh-TW" altLang="en-US" dirty="0"/>
              <a:t>這樣的方式可以大幅縮短反覆訓練的時間，整體來說更有效率。</a:t>
            </a:r>
            <a:endParaRPr lang="en-US" altLang="zh-TW" dirty="0"/>
          </a:p>
          <a:p>
            <a:pPr marL="228600" indent="-228600">
              <a:buAutoNum type="arabicPeriod"/>
            </a:pPr>
            <a:endParaRPr lang="en-US" altLang="zh-TW" dirty="0"/>
          </a:p>
          <a:p>
            <a:pPr marL="228600" indent="-228600">
              <a:buAutoNum type="arabicPeriod"/>
            </a:pPr>
            <a:r>
              <a:rPr lang="zh-TW" altLang="en-US" dirty="0"/>
              <a:t>我們再來看看這張</a:t>
            </a:r>
            <a:r>
              <a:rPr lang="en-US" altLang="zh-TW" dirty="0"/>
              <a:t>Overview</a:t>
            </a:r>
            <a:r>
              <a:rPr lang="zh-TW" altLang="en-US" dirty="0"/>
              <a:t>的圖，左邊灰色的部分是</a:t>
            </a:r>
            <a:r>
              <a:rPr lang="en-US" altLang="zh-TW" dirty="0"/>
              <a:t>SPOS</a:t>
            </a:r>
            <a:r>
              <a:rPr lang="zh-TW" altLang="en-US" dirty="0"/>
              <a:t>，右邊的話是</a:t>
            </a:r>
            <a:r>
              <a:rPr lang="en-US" altLang="zh-TW" dirty="0"/>
              <a:t>OPANAS</a:t>
            </a:r>
          </a:p>
          <a:p>
            <a:pPr marL="228600" indent="-228600">
              <a:buAutoNum type="arabicPeriod"/>
            </a:pPr>
            <a:r>
              <a:rPr lang="zh-TW" altLang="en-US" dirty="0"/>
              <a:t>兩個都是</a:t>
            </a:r>
            <a:r>
              <a:rPr lang="en-US" altLang="zh-TW" dirty="0"/>
              <a:t>One-shot NAS</a:t>
            </a:r>
            <a:r>
              <a:rPr lang="zh-TW" altLang="en-US" dirty="0"/>
              <a:t>的方法，不過左邊</a:t>
            </a:r>
            <a:r>
              <a:rPr lang="en-US" altLang="zh-TW" dirty="0"/>
              <a:t>Single Path</a:t>
            </a:r>
            <a:r>
              <a:rPr lang="zh-TW" altLang="en-US" dirty="0"/>
              <a:t>的方法只能以</a:t>
            </a:r>
            <a:r>
              <a:rPr lang="en-US" altLang="zh-TW" dirty="0"/>
              <a:t>Sequential Structure</a:t>
            </a:r>
            <a:r>
              <a:rPr lang="zh-TW" altLang="en-US" dirty="0"/>
              <a:t>去連結</a:t>
            </a:r>
            <a:r>
              <a:rPr lang="en-US" altLang="zh-TW" dirty="0"/>
              <a:t>Feature Pyramid</a:t>
            </a:r>
            <a:r>
              <a:rPr lang="zh-TW" altLang="en-US" dirty="0"/>
              <a:t>，這篇論文的作者則是以</a:t>
            </a:r>
            <a:r>
              <a:rPr lang="en-US" altLang="zh-TW" dirty="0"/>
              <a:t>DAG</a:t>
            </a:r>
            <a:r>
              <a:rPr lang="zh-TW" altLang="en-US" dirty="0"/>
              <a:t>去連接各</a:t>
            </a:r>
            <a:r>
              <a:rPr lang="en-US" altLang="zh-TW" dirty="0"/>
              <a:t>Feature Pyramid</a:t>
            </a:r>
          </a:p>
          <a:p>
            <a:pPr marL="228600" indent="-228600">
              <a:buAutoNum type="arabicPeriod"/>
            </a:pPr>
            <a:r>
              <a:rPr lang="zh-TW" altLang="en-US" dirty="0"/>
              <a:t>所以作法基本依循</a:t>
            </a:r>
            <a:r>
              <a:rPr lang="en-US" altLang="zh-TW" dirty="0"/>
              <a:t>One-shot NAS</a:t>
            </a:r>
            <a:r>
              <a:rPr lang="zh-TW" altLang="en-US" dirty="0"/>
              <a:t>的步驟，先訓練一個</a:t>
            </a:r>
            <a:r>
              <a:rPr lang="en-US" altLang="zh-TW" dirty="0"/>
              <a:t>Super-net</a:t>
            </a:r>
            <a:r>
              <a:rPr lang="zh-TW" altLang="en-US" dirty="0"/>
              <a:t>，再利用</a:t>
            </a:r>
            <a:r>
              <a:rPr lang="en-US" altLang="zh-TW" dirty="0"/>
              <a:t>Evolutionary algorithm</a:t>
            </a:r>
            <a:r>
              <a:rPr lang="zh-TW" altLang="en-US" dirty="0"/>
              <a:t>去搜尋</a:t>
            </a:r>
            <a:r>
              <a:rPr lang="en-US" altLang="zh-TW" dirty="0"/>
              <a:t>Sub-net</a:t>
            </a:r>
            <a:r>
              <a:rPr lang="zh-TW" altLang="en-US" dirty="0"/>
              <a:t>，最後得到</a:t>
            </a:r>
            <a:r>
              <a:rPr lang="en-US" altLang="zh-TW" dirty="0"/>
              <a:t>Searched Result</a:t>
            </a:r>
          </a:p>
          <a:p>
            <a:pPr marL="228600" indent="-228600">
              <a:buAutoNum type="arabicPeriod"/>
            </a:pPr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5D14B1-B996-4BE7-B9E3-DEE734E7C68A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9310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44C7-0BFD-4944-81ED-B9C0F64D4E98}" type="datetime1">
              <a:rPr lang="zh-TW" altLang="en-US" smtClean="0"/>
              <a:t>2021/8/4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487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26098-3766-4C32-82AC-0CE696E465B3}" type="datetime1">
              <a:rPr lang="zh-TW" altLang="en-US" smtClean="0"/>
              <a:t>2021/8/4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0059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4CD7C-3996-49EE-A86C-07518D485267}" type="datetime1">
              <a:rPr lang="zh-TW" altLang="en-US" smtClean="0"/>
              <a:t>2021/8/4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147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FC1A82E-BE77-4C82-AF11-6F9396413B6F}" type="datetime1">
              <a:rPr lang="zh-TW" altLang="en-US" smtClean="0"/>
              <a:pPr/>
              <a:t>2021/8/4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9270B2C6-E176-48D5-A860-1CA2F76E726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4906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9B8E94B-8DD4-48B7-AFA9-99FC7E49CD2D}" type="datetime1">
              <a:rPr lang="zh-TW" altLang="en-US" smtClean="0"/>
              <a:pPr/>
              <a:t>2021/8/4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9270B2C6-E176-48D5-A860-1CA2F76E726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378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67BE7-02FF-4B56-B8FB-4578458D1B88}" type="datetime1">
              <a:rPr lang="zh-TW" altLang="en-US" smtClean="0"/>
              <a:t>2021/8/4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2492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607FF-4FFD-43C4-97FF-1584EA185DA8}" type="datetime1">
              <a:rPr lang="zh-TW" altLang="en-US" smtClean="0"/>
              <a:t>2021/8/4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685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347DE-FEC4-40C5-984A-83B6B49AE940}" type="datetime1">
              <a:rPr lang="zh-TW" altLang="en-US" smtClean="0"/>
              <a:t>2021/8/4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0772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6701-4AAE-43FE-9A8D-89132A2B0E50}" type="datetime1">
              <a:rPr lang="zh-TW" altLang="en-US" smtClean="0"/>
              <a:t>2021/8/4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8683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C9A31-3EFE-4CB2-9EEB-93F1360942DE}" type="datetime1">
              <a:rPr lang="zh-TW" altLang="en-US" smtClean="0"/>
              <a:t>2021/8/4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9631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C8804-4842-4379-B58F-771B437D3CF6}" type="datetime1">
              <a:rPr lang="zh-TW" altLang="en-US" smtClean="0"/>
              <a:t>2021/8/4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4025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7C0DB2C5-2E69-46E2-BC4C-BA98A34FCDAE}" type="datetime1">
              <a:rPr lang="zh-TW" altLang="en-US" smtClean="0"/>
              <a:pPr/>
              <a:t>2021/8/4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9270B2C6-E176-48D5-A860-1CA2F76E726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8785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comments" Target="../comments/comment1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0.png"/><Relationship Id="rId26" Type="http://schemas.openxmlformats.org/officeDocument/2006/relationships/comments" Target="../comments/comment12.xml"/><Relationship Id="rId3" Type="http://schemas.openxmlformats.org/officeDocument/2006/relationships/image" Target="../media/image8.png"/><Relationship Id="rId21" Type="http://schemas.openxmlformats.org/officeDocument/2006/relationships/image" Target="../media/image23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7.png"/><Relationship Id="rId25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6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26.png"/><Relationship Id="rId5" Type="http://schemas.openxmlformats.org/officeDocument/2006/relationships/image" Target="../media/image10.png"/><Relationship Id="rId15" Type="http://schemas.openxmlformats.org/officeDocument/2006/relationships/image" Target="../media/image5.png"/><Relationship Id="rId23" Type="http://schemas.openxmlformats.org/officeDocument/2006/relationships/image" Target="../media/image25.png"/><Relationship Id="rId10" Type="http://schemas.openxmlformats.org/officeDocument/2006/relationships/image" Target="../media/image15.png"/><Relationship Id="rId19" Type="http://schemas.openxmlformats.org/officeDocument/2006/relationships/image" Target="../media/image21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8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6" Type="http://schemas.openxmlformats.org/officeDocument/2006/relationships/comments" Target="../comments/comment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33.png"/><Relationship Id="rId5" Type="http://schemas.openxmlformats.org/officeDocument/2006/relationships/image" Target="../media/image6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5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45.png"/><Relationship Id="rId3" Type="http://schemas.openxmlformats.org/officeDocument/2006/relationships/image" Target="../media/image38.png"/><Relationship Id="rId7" Type="http://schemas.openxmlformats.org/officeDocument/2006/relationships/image" Target="../media/image6.png"/><Relationship Id="rId12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43.png"/><Relationship Id="rId5" Type="http://schemas.openxmlformats.org/officeDocument/2006/relationships/image" Target="../media/image40.png"/><Relationship Id="rId10" Type="http://schemas.openxmlformats.org/officeDocument/2006/relationships/image" Target="../media/image42.png"/><Relationship Id="rId4" Type="http://schemas.openxmlformats.org/officeDocument/2006/relationships/image" Target="../media/image39.png"/><Relationship Id="rId9" Type="http://schemas.openxmlformats.org/officeDocument/2006/relationships/image" Target="../media/image41.png"/><Relationship Id="rId14" Type="http://schemas.openxmlformats.org/officeDocument/2006/relationships/comments" Target="../comments/comment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22.png"/><Relationship Id="rId18" Type="http://schemas.openxmlformats.org/officeDocument/2006/relationships/image" Target="../media/image50.png"/><Relationship Id="rId3" Type="http://schemas.openxmlformats.org/officeDocument/2006/relationships/image" Target="../media/image46.png"/><Relationship Id="rId7" Type="http://schemas.openxmlformats.org/officeDocument/2006/relationships/image" Target="../media/image19.png"/><Relationship Id="rId12" Type="http://schemas.openxmlformats.org/officeDocument/2006/relationships/image" Target="../media/image21.png"/><Relationship Id="rId17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0.png"/><Relationship Id="rId5" Type="http://schemas.openxmlformats.org/officeDocument/2006/relationships/image" Target="../media/image17.png"/><Relationship Id="rId15" Type="http://schemas.openxmlformats.org/officeDocument/2006/relationships/image" Target="../media/image47.png"/><Relationship Id="rId10" Type="http://schemas.openxmlformats.org/officeDocument/2006/relationships/image" Target="../media/image7.png"/><Relationship Id="rId19" Type="http://schemas.openxmlformats.org/officeDocument/2006/relationships/comments" Target="../comments/comment15.xml"/><Relationship Id="rId4" Type="http://schemas.openxmlformats.org/officeDocument/2006/relationships/image" Target="../media/image16.png"/><Relationship Id="rId9" Type="http://schemas.openxmlformats.org/officeDocument/2006/relationships/image" Target="../media/image6.png"/><Relationship Id="rId1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6.xml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7.xml"/><Relationship Id="rId3" Type="http://schemas.openxmlformats.org/officeDocument/2006/relationships/image" Target="../media/image56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8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9.xml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0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23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24.xml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25.xml"/><Relationship Id="rId4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6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7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32015" y="1578641"/>
            <a:ext cx="11172305" cy="1310227"/>
          </a:xfrm>
        </p:spPr>
        <p:txBody>
          <a:bodyPr>
            <a:noAutofit/>
          </a:bodyPr>
          <a:lstStyle/>
          <a:p>
            <a:r>
              <a:rPr lang="en-US" altLang="zh-TW" sz="4000" b="1" dirty="0"/>
              <a:t>OPANAS: One-shot Path Aggregation Network Architecture Search for Object Detection</a:t>
            </a:r>
            <a:endParaRPr lang="zh-TW" altLang="en-US" sz="4000" b="1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" y="2923880"/>
            <a:ext cx="12192000" cy="3050771"/>
          </a:xfrm>
        </p:spPr>
        <p:txBody>
          <a:bodyPr>
            <a:normAutofit/>
          </a:bodyPr>
          <a:lstStyle/>
          <a:p>
            <a:endParaRPr lang="en-US" altLang="zh-TW" dirty="0"/>
          </a:p>
          <a:p>
            <a:r>
              <a:rPr lang="en-US" altLang="zh-TW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Tingting</a:t>
            </a:r>
            <a:r>
              <a:rPr lang="en-US" altLang="zh-TW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Liang</a:t>
            </a:r>
            <a:r>
              <a:rPr lang="en-US" altLang="zh-TW" sz="20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altLang="zh-TW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zh-TW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zh-TW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Yongtao</a:t>
            </a:r>
            <a:r>
              <a:rPr lang="en-US" altLang="zh-TW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Wang</a:t>
            </a:r>
            <a:r>
              <a:rPr lang="en-US" altLang="zh-TW" sz="20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zh-TW" altLang="en-US" sz="20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*</a:t>
            </a:r>
            <a:r>
              <a:rPr lang="en-US" altLang="zh-TW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zh-TW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zh-TW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Zhi</a:t>
            </a:r>
            <a:r>
              <a:rPr lang="en-US" altLang="zh-TW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Tang</a:t>
            </a:r>
            <a:r>
              <a:rPr lang="en-US" altLang="zh-TW" sz="20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altLang="zh-TW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altLang="zh-TW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Guosheng</a:t>
            </a:r>
            <a:r>
              <a:rPr lang="en-US" altLang="zh-TW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Hu</a:t>
            </a:r>
            <a:r>
              <a:rPr lang="en-US" altLang="zh-TW" sz="20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US" altLang="zh-TW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and</a:t>
            </a:r>
            <a:r>
              <a:rPr lang="zh-TW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zh-TW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Haibin</a:t>
            </a:r>
            <a:r>
              <a:rPr lang="en-US" altLang="zh-TW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Ling</a:t>
            </a:r>
            <a:r>
              <a:rPr lang="en-US" altLang="zh-TW" sz="20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endParaRPr lang="en-US" altLang="zh-TW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000"/>
              </a:lnSpc>
            </a:pPr>
            <a:endParaRPr lang="en-US" altLang="zh-TW" sz="2000" dirty="0"/>
          </a:p>
          <a:p>
            <a:r>
              <a:rPr lang="en-US" altLang="zh-TW" sz="20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altLang="zh-TW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Wangxuan Institute of Computer Technology, Peking University, </a:t>
            </a:r>
          </a:p>
          <a:p>
            <a:r>
              <a:rPr lang="en-US" altLang="zh-TW" sz="20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US" altLang="zh-TW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Anyvision,</a:t>
            </a:r>
            <a:r>
              <a:rPr lang="zh-TW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zh-TW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US" altLang="zh-TW" sz="20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en-US" altLang="zh-TW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Department of Computer Science, Stony Brook University</a:t>
            </a:r>
          </a:p>
          <a:p>
            <a:pPr>
              <a:lnSpc>
                <a:spcPts val="1000"/>
              </a:lnSpc>
            </a:pPr>
            <a:endParaRPr lang="en-US" altLang="zh-TW" sz="2000" dirty="0"/>
          </a:p>
          <a:p>
            <a:r>
              <a:rPr lang="en-US" altLang="zh-TW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CVPR</a:t>
            </a:r>
            <a:r>
              <a:rPr lang="zh-TW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zh-TW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2021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4116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Outline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64276" y="1825625"/>
            <a:ext cx="10389523" cy="4351338"/>
          </a:xfrm>
        </p:spPr>
        <p:txBody>
          <a:bodyPr>
            <a:normAutofit/>
          </a:bodyPr>
          <a:lstStyle/>
          <a:p>
            <a:r>
              <a:rPr lang="en-US" altLang="zh-TW" sz="2400" dirty="0">
                <a:solidFill>
                  <a:schemeClr val="bg2">
                    <a:lumMod val="75000"/>
                  </a:schemeClr>
                </a:solidFill>
              </a:rPr>
              <a:t>Introduction</a:t>
            </a:r>
          </a:p>
          <a:p>
            <a:r>
              <a:rPr lang="en-US" altLang="zh-TW" sz="2400" dirty="0">
                <a:solidFill>
                  <a:schemeClr val="bg2">
                    <a:lumMod val="75000"/>
                  </a:schemeClr>
                </a:solidFill>
              </a:rPr>
              <a:t>Related Work</a:t>
            </a:r>
          </a:p>
          <a:p>
            <a:r>
              <a:rPr lang="en-US" altLang="zh-TW" sz="2400" dirty="0"/>
              <a:t>Methodology</a:t>
            </a:r>
          </a:p>
          <a:p>
            <a:r>
              <a:rPr lang="en-US" altLang="zh-TW" sz="2400" dirty="0">
                <a:solidFill>
                  <a:schemeClr val="bg2">
                    <a:lumMod val="75000"/>
                  </a:schemeClr>
                </a:solidFill>
              </a:rPr>
              <a:t>Experiments</a:t>
            </a:r>
          </a:p>
          <a:p>
            <a:r>
              <a:rPr lang="en-US" altLang="zh-TW" sz="2400" dirty="0">
                <a:solidFill>
                  <a:schemeClr val="bg2">
                    <a:lumMod val="75000"/>
                  </a:schemeClr>
                </a:solidFill>
              </a:rPr>
              <a:t>Conclusion</a:t>
            </a:r>
            <a:endParaRPr lang="zh-TW" altLang="en-US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10</a:t>
            </a:fld>
            <a:endParaRPr lang="zh-TW" altLang="en-US"/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3481476" y="2747704"/>
            <a:ext cx="7272250" cy="1820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sz="2000" dirty="0"/>
          </a:p>
        </p:txBody>
      </p:sp>
      <p:cxnSp>
        <p:nvCxnSpPr>
          <p:cNvPr id="8" name="直線接點 7"/>
          <p:cNvCxnSpPr>
            <a:cxnSpLocks/>
          </p:cNvCxnSpPr>
          <p:nvPr/>
        </p:nvCxnSpPr>
        <p:spPr>
          <a:xfrm>
            <a:off x="3515248" y="2839143"/>
            <a:ext cx="0" cy="1370907"/>
          </a:xfrm>
          <a:prstGeom prst="line">
            <a:avLst/>
          </a:prstGeom>
          <a:ln w="889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內容版面配置區 2">
            <a:extLst>
              <a:ext uri="{FF2B5EF4-FFF2-40B4-BE49-F238E27FC236}">
                <a16:creationId xmlns:a16="http://schemas.microsoft.com/office/drawing/2014/main" id="{DEBFE17A-6A8D-4AB4-9380-20FAAD306527}"/>
              </a:ext>
            </a:extLst>
          </p:cNvPr>
          <p:cNvSpPr txBox="1">
            <a:spLocks/>
          </p:cNvSpPr>
          <p:nvPr/>
        </p:nvSpPr>
        <p:spPr>
          <a:xfrm>
            <a:off x="3681499" y="2754977"/>
            <a:ext cx="4014701" cy="1820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400" dirty="0"/>
              <a:t>Information Paths</a:t>
            </a:r>
          </a:p>
          <a:p>
            <a:r>
              <a:rPr lang="en-US" altLang="zh-TW" sz="2400" dirty="0"/>
              <a:t>One-shot Search</a:t>
            </a:r>
          </a:p>
          <a:p>
            <a:pPr lvl="1"/>
            <a:r>
              <a:rPr lang="en-US" altLang="zh-TW" sz="2000" dirty="0"/>
              <a:t>Super-net Training</a:t>
            </a:r>
          </a:p>
          <a:p>
            <a:pPr lvl="1"/>
            <a:r>
              <a:rPr lang="en-US" altLang="zh-TW" sz="2000" dirty="0"/>
              <a:t>Sub-net Search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74156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Methodology </a:t>
            </a:r>
            <a:r>
              <a:rPr lang="en-US" altLang="zh-TW" dirty="0"/>
              <a:t>- Information Paths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400" dirty="0"/>
              <a:t>Propose six types of information paths, which capture diverse multi-level information.</a:t>
            </a:r>
          </a:p>
          <a:p>
            <a:pPr lvl="1"/>
            <a:endParaRPr lang="en-US" altLang="zh-TW" sz="20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000" dirty="0"/>
              <a:t>Top-down Information Path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000" dirty="0"/>
              <a:t>Bottom-up Information Path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000" dirty="0"/>
              <a:t>Scale-equalizing Information Path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000" dirty="0"/>
              <a:t>Fusing-splitting Information Path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000" dirty="0"/>
              <a:t>Skip-connect Information Path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000" dirty="0"/>
              <a:t>None</a:t>
            </a:r>
          </a:p>
          <a:p>
            <a:pPr marL="914400" lvl="1" indent="-457200">
              <a:buFont typeface="+mj-lt"/>
              <a:buAutoNum type="arabicPeriod"/>
            </a:pP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11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2B078B9C-E18B-438F-B54F-E3E947F9B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210" y="2638923"/>
            <a:ext cx="9893967" cy="3893161"/>
          </a:xfrm>
          <a:prstGeom prst="rect">
            <a:avLst/>
          </a:prstGeom>
        </p:spPr>
      </p:pic>
      <p:grpSp>
        <p:nvGrpSpPr>
          <p:cNvPr id="12" name="群組 11">
            <a:extLst>
              <a:ext uri="{FF2B5EF4-FFF2-40B4-BE49-F238E27FC236}">
                <a16:creationId xmlns:a16="http://schemas.microsoft.com/office/drawing/2014/main" id="{D4F2BE78-8F35-4E86-8FEB-CCE4F97AF51D}"/>
              </a:ext>
            </a:extLst>
          </p:cNvPr>
          <p:cNvGrpSpPr>
            <a:grpSpLocks noChangeAspect="1"/>
          </p:cNvGrpSpPr>
          <p:nvPr/>
        </p:nvGrpSpPr>
        <p:grpSpPr>
          <a:xfrm>
            <a:off x="10203427" y="325916"/>
            <a:ext cx="1673499" cy="553610"/>
            <a:chOff x="8477314" y="349704"/>
            <a:chExt cx="3438095" cy="1137356"/>
          </a:xfrm>
        </p:grpSpPr>
        <p:pic>
          <p:nvPicPr>
            <p:cNvPr id="7" name="圖片 6">
              <a:extLst>
                <a:ext uri="{FF2B5EF4-FFF2-40B4-BE49-F238E27FC236}">
                  <a16:creationId xmlns:a16="http://schemas.microsoft.com/office/drawing/2014/main" id="{B7B63414-B845-4C37-9DF7-5C206B635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77314" y="349704"/>
              <a:ext cx="3438095" cy="295238"/>
            </a:xfrm>
            <a:prstGeom prst="rect">
              <a:avLst/>
            </a:prstGeom>
          </p:spPr>
        </p:pic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C782B178-EDF2-4FBA-BEB2-F661850EAE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912"/>
            <a:stretch/>
          </p:blipFill>
          <p:spPr>
            <a:xfrm>
              <a:off x="8543623" y="761239"/>
              <a:ext cx="2010077" cy="266667"/>
            </a:xfrm>
            <a:prstGeom prst="rect">
              <a:avLst/>
            </a:prstGeom>
          </p:spPr>
        </p:pic>
        <p:pic>
          <p:nvPicPr>
            <p:cNvPr id="11" name="圖片 10">
              <a:extLst>
                <a:ext uri="{FF2B5EF4-FFF2-40B4-BE49-F238E27FC236}">
                  <a16:creationId xmlns:a16="http://schemas.microsoft.com/office/drawing/2014/main" id="{975008D3-AA89-4EC9-8935-1E1B23B6366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43623" y="1144203"/>
              <a:ext cx="2695238" cy="3428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0679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Methodology </a:t>
            </a:r>
            <a:r>
              <a:rPr lang="en-US" altLang="zh-TW" dirty="0"/>
              <a:t>- Information Paths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825624"/>
            <a:ext cx="5241165" cy="4965793"/>
          </a:xfrm>
        </p:spPr>
        <p:txBody>
          <a:bodyPr>
            <a:normAutofit/>
          </a:bodyPr>
          <a:lstStyle/>
          <a:p>
            <a:pPr marL="914400" lvl="1" indent="-457200">
              <a:buFont typeface="+mj-lt"/>
              <a:buAutoNum type="arabicPeriod"/>
            </a:pPr>
            <a:r>
              <a:rPr lang="en-US" altLang="zh-TW" dirty="0"/>
              <a:t>Top-down Information Path</a:t>
            </a:r>
          </a:p>
          <a:p>
            <a:pPr marL="914400" lvl="2" indent="0">
              <a:buNone/>
            </a:pPr>
            <a:endParaRPr lang="en-US" altLang="zh-TW" sz="1800" dirty="0"/>
          </a:p>
          <a:p>
            <a:pPr lvl="2"/>
            <a:endParaRPr lang="en-US" altLang="zh-TW" sz="1800" dirty="0"/>
          </a:p>
          <a:p>
            <a:pPr lvl="2"/>
            <a:r>
              <a:rPr lang="en-US" altLang="zh-TW" dirty="0"/>
              <a:t>U(·) : </a:t>
            </a:r>
            <a:r>
              <a:rPr lang="en-US" altLang="zh-TW" dirty="0" err="1"/>
              <a:t>upsampling</a:t>
            </a:r>
            <a:r>
              <a:rPr lang="en-US" altLang="zh-TW" dirty="0"/>
              <a:t> with factor of 2</a:t>
            </a:r>
          </a:p>
          <a:p>
            <a:pPr marL="914400" lvl="2" indent="0">
              <a:buNone/>
            </a:pPr>
            <a:endParaRPr lang="en-US" altLang="zh-TW" sz="1400" dirty="0"/>
          </a:p>
          <a:p>
            <a:pPr marL="914400" lvl="2" indent="0">
              <a:buNone/>
            </a:pPr>
            <a:endParaRPr lang="en-US" altLang="zh-TW" sz="1400" dirty="0"/>
          </a:p>
          <a:p>
            <a:pPr marL="914400" lvl="2" indent="0">
              <a:buNone/>
            </a:pPr>
            <a:endParaRPr lang="en-US" altLang="zh-TW" sz="1400" dirty="0"/>
          </a:p>
          <a:p>
            <a:pPr marL="914400" lvl="2" indent="0">
              <a:buNone/>
            </a:pPr>
            <a:endParaRPr lang="en-US" altLang="zh-TW" sz="14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zh-TW" dirty="0"/>
              <a:t>Bottom-up Information Path</a:t>
            </a:r>
          </a:p>
          <a:p>
            <a:pPr marL="914400" lvl="2" indent="0">
              <a:buNone/>
            </a:pPr>
            <a:endParaRPr lang="en-US" altLang="zh-TW" sz="1800" dirty="0"/>
          </a:p>
          <a:p>
            <a:pPr lvl="2"/>
            <a:endParaRPr lang="en-US" altLang="zh-TW" sz="1800" dirty="0"/>
          </a:p>
          <a:p>
            <a:pPr lvl="2"/>
            <a:r>
              <a:rPr lang="en-US" altLang="zh-TW" dirty="0"/>
              <a:t>D(·) : </a:t>
            </a:r>
            <a:r>
              <a:rPr lang="en-US" altLang="zh-TW" dirty="0" err="1"/>
              <a:t>downsampling</a:t>
            </a:r>
            <a:r>
              <a:rPr lang="en-US" altLang="zh-TW" dirty="0"/>
              <a:t> with factor of 2</a:t>
            </a:r>
          </a:p>
          <a:p>
            <a:pPr lvl="2"/>
            <a:endParaRPr lang="en-US" altLang="zh-TW" sz="1400" dirty="0"/>
          </a:p>
          <a:p>
            <a:pPr lvl="2"/>
            <a:endParaRPr lang="en-US" altLang="zh-TW" sz="1400" dirty="0"/>
          </a:p>
          <a:p>
            <a:pPr lvl="2"/>
            <a:endParaRPr lang="en-US" altLang="zh-TW" sz="1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12</a:t>
            </a:fld>
            <a:endParaRPr lang="zh-TW" altLang="en-US" dirty="0"/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976133A2-6B6C-457F-AB44-9DFDEEE912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0639" y="2307077"/>
            <a:ext cx="3482421" cy="427982"/>
          </a:xfrm>
          <a:prstGeom prst="rect">
            <a:avLst/>
          </a:prstGeom>
          <a:ln w="9525">
            <a:solidFill>
              <a:schemeClr val="accent1"/>
            </a:solidFill>
            <a:prstDash val="lgDashDot"/>
          </a:ln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7ABA0581-D280-40A4-A73C-635F434C2A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0639" y="4675729"/>
            <a:ext cx="3482421" cy="449925"/>
          </a:xfrm>
          <a:prstGeom prst="rect">
            <a:avLst/>
          </a:prstGeom>
          <a:ln w="9525">
            <a:solidFill>
              <a:schemeClr val="accent1"/>
            </a:solidFill>
            <a:prstDash val="lgDashDot"/>
          </a:ln>
        </p:spPr>
      </p:pic>
      <p:pic>
        <p:nvPicPr>
          <p:cNvPr id="17" name="圖片 16">
            <a:extLst>
              <a:ext uri="{FF2B5EF4-FFF2-40B4-BE49-F238E27FC236}">
                <a16:creationId xmlns:a16="http://schemas.microsoft.com/office/drawing/2014/main" id="{7CEB811F-D4A5-49F0-B715-89056CD07A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3800" y="1825624"/>
            <a:ext cx="3702286" cy="2094436"/>
          </a:xfrm>
          <a:prstGeom prst="rect">
            <a:avLst/>
          </a:prstGeom>
        </p:spPr>
      </p:pic>
      <p:pic>
        <p:nvPicPr>
          <p:cNvPr id="19" name="圖片 18">
            <a:extLst>
              <a:ext uri="{FF2B5EF4-FFF2-40B4-BE49-F238E27FC236}">
                <a16:creationId xmlns:a16="http://schemas.microsoft.com/office/drawing/2014/main" id="{241D9ED1-1934-4FA3-9722-00582272BE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3800" y="4188919"/>
            <a:ext cx="3702288" cy="20944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字方塊 5">
                <a:extLst>
                  <a:ext uri="{FF2B5EF4-FFF2-40B4-BE49-F238E27FC236}">
                    <a16:creationId xmlns:a16="http://schemas.microsoft.com/office/drawing/2014/main" id="{5558C8C5-991A-4FE4-8BC5-D6DC14FB2020}"/>
                  </a:ext>
                </a:extLst>
              </p:cNvPr>
              <p:cNvSpPr txBox="1"/>
              <p:nvPr/>
            </p:nvSpPr>
            <p:spPr>
              <a:xfrm>
                <a:off x="10072721" y="1974774"/>
                <a:ext cx="246927" cy="2370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  <m:sup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6" name="文字方塊 5">
                <a:extLst>
                  <a:ext uri="{FF2B5EF4-FFF2-40B4-BE49-F238E27FC236}">
                    <a16:creationId xmlns:a16="http://schemas.microsoft.com/office/drawing/2014/main" id="{5558C8C5-991A-4FE4-8BC5-D6DC14FB20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2721" y="1974774"/>
                <a:ext cx="246927" cy="237053"/>
              </a:xfrm>
              <a:prstGeom prst="rect">
                <a:avLst/>
              </a:prstGeom>
              <a:blipFill>
                <a:blip r:embed="rId7"/>
                <a:stretch>
                  <a:fillRect l="-17073" r="-2439" b="-2051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字方塊 13">
                <a:extLst>
                  <a:ext uri="{FF2B5EF4-FFF2-40B4-BE49-F238E27FC236}">
                    <a16:creationId xmlns:a16="http://schemas.microsoft.com/office/drawing/2014/main" id="{EABAB611-7B79-4C3A-BC66-E0D04B2AF964}"/>
                  </a:ext>
                </a:extLst>
              </p:cNvPr>
              <p:cNvSpPr txBox="1"/>
              <p:nvPr/>
            </p:nvSpPr>
            <p:spPr>
              <a:xfrm>
                <a:off x="10072721" y="2264467"/>
                <a:ext cx="246926" cy="2313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14" name="文字方塊 13">
                <a:extLst>
                  <a:ext uri="{FF2B5EF4-FFF2-40B4-BE49-F238E27FC236}">
                    <a16:creationId xmlns:a16="http://schemas.microsoft.com/office/drawing/2014/main" id="{EABAB611-7B79-4C3A-BC66-E0D04B2AF9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2721" y="2264467"/>
                <a:ext cx="246926" cy="231345"/>
              </a:xfrm>
              <a:prstGeom prst="rect">
                <a:avLst/>
              </a:prstGeom>
              <a:blipFill>
                <a:blip r:embed="rId8"/>
                <a:stretch>
                  <a:fillRect l="-17073" r="-2439" b="-1842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字方塊 14">
                <a:extLst>
                  <a:ext uri="{FF2B5EF4-FFF2-40B4-BE49-F238E27FC236}">
                    <a16:creationId xmlns:a16="http://schemas.microsoft.com/office/drawing/2014/main" id="{FD981F91-ECE2-4B13-AEE3-35FE42EB635C}"/>
                  </a:ext>
                </a:extLst>
              </p:cNvPr>
              <p:cNvSpPr txBox="1"/>
              <p:nvPr/>
            </p:nvSpPr>
            <p:spPr>
              <a:xfrm>
                <a:off x="10072720" y="2631425"/>
                <a:ext cx="246926" cy="2334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15" name="文字方塊 14">
                <a:extLst>
                  <a:ext uri="{FF2B5EF4-FFF2-40B4-BE49-F238E27FC236}">
                    <a16:creationId xmlns:a16="http://schemas.microsoft.com/office/drawing/2014/main" id="{FD981F91-ECE2-4B13-AEE3-35FE42EB63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2720" y="2631425"/>
                <a:ext cx="246926" cy="233462"/>
              </a:xfrm>
              <a:prstGeom prst="rect">
                <a:avLst/>
              </a:prstGeom>
              <a:blipFill>
                <a:blip r:embed="rId9"/>
                <a:stretch>
                  <a:fillRect l="-17073" r="-2439" b="-2105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字方塊 15">
                <a:extLst>
                  <a:ext uri="{FF2B5EF4-FFF2-40B4-BE49-F238E27FC236}">
                    <a16:creationId xmlns:a16="http://schemas.microsoft.com/office/drawing/2014/main" id="{5D654D98-1DCD-48A4-BBC3-2C2C33059EBB}"/>
                  </a:ext>
                </a:extLst>
              </p:cNvPr>
              <p:cNvSpPr txBox="1"/>
              <p:nvPr/>
            </p:nvSpPr>
            <p:spPr>
              <a:xfrm>
                <a:off x="10072720" y="3072697"/>
                <a:ext cx="246926" cy="2323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16" name="文字方塊 15">
                <a:extLst>
                  <a:ext uri="{FF2B5EF4-FFF2-40B4-BE49-F238E27FC236}">
                    <a16:creationId xmlns:a16="http://schemas.microsoft.com/office/drawing/2014/main" id="{5D654D98-1DCD-48A4-BBC3-2C2C33059E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2720" y="3072697"/>
                <a:ext cx="246926" cy="232308"/>
              </a:xfrm>
              <a:prstGeom prst="rect">
                <a:avLst/>
              </a:prstGeom>
              <a:blipFill>
                <a:blip r:embed="rId10"/>
                <a:stretch>
                  <a:fillRect l="-17073" r="-2439" b="-1842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字方塊 17">
                <a:extLst>
                  <a:ext uri="{FF2B5EF4-FFF2-40B4-BE49-F238E27FC236}">
                    <a16:creationId xmlns:a16="http://schemas.microsoft.com/office/drawing/2014/main" id="{8CC2AA8F-9819-4068-A1EA-BCCA9E0A4B97}"/>
                  </a:ext>
                </a:extLst>
              </p:cNvPr>
              <p:cNvSpPr txBox="1"/>
              <p:nvPr/>
            </p:nvSpPr>
            <p:spPr>
              <a:xfrm>
                <a:off x="6098415" y="1977884"/>
                <a:ext cx="235834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18" name="文字方塊 17">
                <a:extLst>
                  <a:ext uri="{FF2B5EF4-FFF2-40B4-BE49-F238E27FC236}">
                    <a16:creationId xmlns:a16="http://schemas.microsoft.com/office/drawing/2014/main" id="{8CC2AA8F-9819-4068-A1EA-BCCA9E0A4B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8415" y="1977884"/>
                <a:ext cx="235834" cy="230832"/>
              </a:xfrm>
              <a:prstGeom prst="rect">
                <a:avLst/>
              </a:prstGeom>
              <a:blipFill>
                <a:blip r:embed="rId11"/>
                <a:stretch>
                  <a:fillRect l="-17949" r="-5128" b="-2105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字方塊 19">
                <a:extLst>
                  <a:ext uri="{FF2B5EF4-FFF2-40B4-BE49-F238E27FC236}">
                    <a16:creationId xmlns:a16="http://schemas.microsoft.com/office/drawing/2014/main" id="{C910BF70-B327-4245-9C9B-3E1D8D31002B}"/>
                  </a:ext>
                </a:extLst>
              </p:cNvPr>
              <p:cNvSpPr txBox="1"/>
              <p:nvPr/>
            </p:nvSpPr>
            <p:spPr>
              <a:xfrm>
                <a:off x="6096001" y="2264467"/>
                <a:ext cx="227626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20" name="文字方塊 19">
                <a:extLst>
                  <a:ext uri="{FF2B5EF4-FFF2-40B4-BE49-F238E27FC236}">
                    <a16:creationId xmlns:a16="http://schemas.microsoft.com/office/drawing/2014/main" id="{C910BF70-B327-4245-9C9B-3E1D8D3100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1" y="2264467"/>
                <a:ext cx="227626" cy="230832"/>
              </a:xfrm>
              <a:prstGeom prst="rect">
                <a:avLst/>
              </a:prstGeom>
              <a:blipFill>
                <a:blip r:embed="rId12"/>
                <a:stretch>
                  <a:fillRect l="-18919" r="-5405" b="-1842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文字方塊 20">
                <a:extLst>
                  <a:ext uri="{FF2B5EF4-FFF2-40B4-BE49-F238E27FC236}">
                    <a16:creationId xmlns:a16="http://schemas.microsoft.com/office/drawing/2014/main" id="{9BFB6E15-BC7B-44FE-AB6A-C483742E998D}"/>
                  </a:ext>
                </a:extLst>
              </p:cNvPr>
              <p:cNvSpPr txBox="1"/>
              <p:nvPr/>
            </p:nvSpPr>
            <p:spPr>
              <a:xfrm>
                <a:off x="6096000" y="2631425"/>
                <a:ext cx="235834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21" name="文字方塊 20">
                <a:extLst>
                  <a:ext uri="{FF2B5EF4-FFF2-40B4-BE49-F238E27FC236}">
                    <a16:creationId xmlns:a16="http://schemas.microsoft.com/office/drawing/2014/main" id="{9BFB6E15-BC7B-44FE-AB6A-C483742E99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631425"/>
                <a:ext cx="235834" cy="230832"/>
              </a:xfrm>
              <a:prstGeom prst="rect">
                <a:avLst/>
              </a:prstGeom>
              <a:blipFill>
                <a:blip r:embed="rId13"/>
                <a:stretch>
                  <a:fillRect l="-17949" r="-5128" b="-1842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字方塊 21">
                <a:extLst>
                  <a:ext uri="{FF2B5EF4-FFF2-40B4-BE49-F238E27FC236}">
                    <a16:creationId xmlns:a16="http://schemas.microsoft.com/office/drawing/2014/main" id="{F390C14C-0AF9-4F0F-9637-0FBC84200B70}"/>
                  </a:ext>
                </a:extLst>
              </p:cNvPr>
              <p:cNvSpPr txBox="1"/>
              <p:nvPr/>
            </p:nvSpPr>
            <p:spPr>
              <a:xfrm>
                <a:off x="6096000" y="3072697"/>
                <a:ext cx="235834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22" name="文字方塊 21">
                <a:extLst>
                  <a:ext uri="{FF2B5EF4-FFF2-40B4-BE49-F238E27FC236}">
                    <a16:creationId xmlns:a16="http://schemas.microsoft.com/office/drawing/2014/main" id="{F390C14C-0AF9-4F0F-9637-0FBC84200B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3072697"/>
                <a:ext cx="235834" cy="230832"/>
              </a:xfrm>
              <a:prstGeom prst="rect">
                <a:avLst/>
              </a:prstGeom>
              <a:blipFill>
                <a:blip r:embed="rId14"/>
                <a:stretch>
                  <a:fillRect l="-17949" r="-5128" b="-1842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群組 26">
            <a:extLst>
              <a:ext uri="{FF2B5EF4-FFF2-40B4-BE49-F238E27FC236}">
                <a16:creationId xmlns:a16="http://schemas.microsoft.com/office/drawing/2014/main" id="{13316554-EC17-4A2C-A30F-681E1B580EEE}"/>
              </a:ext>
            </a:extLst>
          </p:cNvPr>
          <p:cNvGrpSpPr>
            <a:grpSpLocks noChangeAspect="1"/>
          </p:cNvGrpSpPr>
          <p:nvPr/>
        </p:nvGrpSpPr>
        <p:grpSpPr>
          <a:xfrm>
            <a:off x="10203427" y="325916"/>
            <a:ext cx="1673499" cy="553610"/>
            <a:chOff x="8477314" y="349704"/>
            <a:chExt cx="3438095" cy="1137356"/>
          </a:xfrm>
        </p:grpSpPr>
        <p:pic>
          <p:nvPicPr>
            <p:cNvPr id="28" name="圖片 27">
              <a:extLst>
                <a:ext uri="{FF2B5EF4-FFF2-40B4-BE49-F238E27FC236}">
                  <a16:creationId xmlns:a16="http://schemas.microsoft.com/office/drawing/2014/main" id="{3245305E-7650-4141-B931-CE2FBDD28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8477314" y="349704"/>
              <a:ext cx="3438095" cy="295238"/>
            </a:xfrm>
            <a:prstGeom prst="rect">
              <a:avLst/>
            </a:prstGeom>
          </p:spPr>
        </p:pic>
        <p:pic>
          <p:nvPicPr>
            <p:cNvPr id="29" name="圖片 28">
              <a:extLst>
                <a:ext uri="{FF2B5EF4-FFF2-40B4-BE49-F238E27FC236}">
                  <a16:creationId xmlns:a16="http://schemas.microsoft.com/office/drawing/2014/main" id="{2854ECCD-5942-47C4-82CA-822143F041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r="912"/>
            <a:stretch/>
          </p:blipFill>
          <p:spPr>
            <a:xfrm>
              <a:off x="8543623" y="761239"/>
              <a:ext cx="2010077" cy="266667"/>
            </a:xfrm>
            <a:prstGeom prst="rect">
              <a:avLst/>
            </a:prstGeom>
          </p:spPr>
        </p:pic>
        <p:pic>
          <p:nvPicPr>
            <p:cNvPr id="30" name="圖片 29">
              <a:extLst>
                <a:ext uri="{FF2B5EF4-FFF2-40B4-BE49-F238E27FC236}">
                  <a16:creationId xmlns:a16="http://schemas.microsoft.com/office/drawing/2014/main" id="{4157D88B-C658-4CB2-B2AB-031DF38748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8543623" y="1144203"/>
              <a:ext cx="2695238" cy="342857"/>
            </a:xfrm>
            <a:prstGeom prst="rect">
              <a:avLst/>
            </a:prstGeom>
          </p:spPr>
        </p:pic>
      </p:grp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DF2D125D-A84B-4F72-B331-DDC4A01A8617}"/>
              </a:ext>
            </a:extLst>
          </p:cNvPr>
          <p:cNvSpPr txBox="1"/>
          <p:nvPr/>
        </p:nvSpPr>
        <p:spPr>
          <a:xfrm>
            <a:off x="1840639" y="6418291"/>
            <a:ext cx="888426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000" dirty="0"/>
              <a:t>[28] Xinjiang Wang, </a:t>
            </a:r>
            <a:r>
              <a:rPr lang="en-US" altLang="zh-TW" sz="1000" dirty="0" err="1"/>
              <a:t>Shilong</a:t>
            </a:r>
            <a:r>
              <a:rPr lang="en-US" altLang="zh-TW" sz="1000" dirty="0"/>
              <a:t> Zhang, </a:t>
            </a:r>
            <a:r>
              <a:rPr lang="en-US" altLang="zh-TW" sz="1000" dirty="0" err="1"/>
              <a:t>Zhuoran</a:t>
            </a:r>
            <a:r>
              <a:rPr lang="en-US" altLang="zh-TW" sz="1000" dirty="0"/>
              <a:t> Yu, </a:t>
            </a:r>
            <a:r>
              <a:rPr lang="en-US" altLang="zh-TW" sz="1000" dirty="0" err="1"/>
              <a:t>Litong</a:t>
            </a:r>
            <a:r>
              <a:rPr lang="en-US" altLang="zh-TW" sz="1000" dirty="0"/>
              <a:t> Feng, and Wayne Zhang. Scale-equalizing pyramid convolution for object detection. In CVPR, 2020.</a:t>
            </a:r>
            <a:endParaRPr lang="zh-TW" altLang="en-US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文字方塊 31">
                <a:extLst>
                  <a:ext uri="{FF2B5EF4-FFF2-40B4-BE49-F238E27FC236}">
                    <a16:creationId xmlns:a16="http://schemas.microsoft.com/office/drawing/2014/main" id="{C1E0CAF5-D4E7-4BB0-8DF9-D36000306F84}"/>
                  </a:ext>
                </a:extLst>
              </p:cNvPr>
              <p:cNvSpPr txBox="1"/>
              <p:nvPr/>
            </p:nvSpPr>
            <p:spPr>
              <a:xfrm>
                <a:off x="6087917" y="4284416"/>
                <a:ext cx="235834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32" name="文字方塊 31">
                <a:extLst>
                  <a:ext uri="{FF2B5EF4-FFF2-40B4-BE49-F238E27FC236}">
                    <a16:creationId xmlns:a16="http://schemas.microsoft.com/office/drawing/2014/main" id="{C1E0CAF5-D4E7-4BB0-8DF9-D36000306F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7917" y="4284416"/>
                <a:ext cx="235834" cy="230832"/>
              </a:xfrm>
              <a:prstGeom prst="rect">
                <a:avLst/>
              </a:prstGeom>
              <a:blipFill>
                <a:blip r:embed="rId18"/>
                <a:stretch>
                  <a:fillRect l="-18421" r="-7895" b="-2105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文字方塊 32">
                <a:extLst>
                  <a:ext uri="{FF2B5EF4-FFF2-40B4-BE49-F238E27FC236}">
                    <a16:creationId xmlns:a16="http://schemas.microsoft.com/office/drawing/2014/main" id="{A9237C22-78AF-49E2-85E5-D705C9AFF73B}"/>
                  </a:ext>
                </a:extLst>
              </p:cNvPr>
              <p:cNvSpPr txBox="1"/>
              <p:nvPr/>
            </p:nvSpPr>
            <p:spPr>
              <a:xfrm>
                <a:off x="6085503" y="4570999"/>
                <a:ext cx="227626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33" name="文字方塊 32">
                <a:extLst>
                  <a:ext uri="{FF2B5EF4-FFF2-40B4-BE49-F238E27FC236}">
                    <a16:creationId xmlns:a16="http://schemas.microsoft.com/office/drawing/2014/main" id="{A9237C22-78AF-49E2-85E5-D705C9AFF7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5503" y="4570999"/>
                <a:ext cx="227626" cy="230832"/>
              </a:xfrm>
              <a:prstGeom prst="rect">
                <a:avLst/>
              </a:prstGeom>
              <a:blipFill>
                <a:blip r:embed="rId19"/>
                <a:stretch>
                  <a:fillRect l="-18421" r="-5263" b="-1578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文字方塊 33">
                <a:extLst>
                  <a:ext uri="{FF2B5EF4-FFF2-40B4-BE49-F238E27FC236}">
                    <a16:creationId xmlns:a16="http://schemas.microsoft.com/office/drawing/2014/main" id="{5811FFEC-C38D-4ECA-8195-BAB65BB7048D}"/>
                  </a:ext>
                </a:extLst>
              </p:cNvPr>
              <p:cNvSpPr txBox="1"/>
              <p:nvPr/>
            </p:nvSpPr>
            <p:spPr>
              <a:xfrm>
                <a:off x="6085502" y="4937957"/>
                <a:ext cx="235834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34" name="文字方塊 33">
                <a:extLst>
                  <a:ext uri="{FF2B5EF4-FFF2-40B4-BE49-F238E27FC236}">
                    <a16:creationId xmlns:a16="http://schemas.microsoft.com/office/drawing/2014/main" id="{5811FFEC-C38D-4ECA-8195-BAB65BB704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5502" y="4937957"/>
                <a:ext cx="235834" cy="230832"/>
              </a:xfrm>
              <a:prstGeom prst="rect">
                <a:avLst/>
              </a:prstGeom>
              <a:blipFill>
                <a:blip r:embed="rId20"/>
                <a:stretch>
                  <a:fillRect l="-17949" r="-5128" b="-1842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文字方塊 34">
                <a:extLst>
                  <a:ext uri="{FF2B5EF4-FFF2-40B4-BE49-F238E27FC236}">
                    <a16:creationId xmlns:a16="http://schemas.microsoft.com/office/drawing/2014/main" id="{DFBD8913-88F2-4818-BE70-E9FEEB15449F}"/>
                  </a:ext>
                </a:extLst>
              </p:cNvPr>
              <p:cNvSpPr txBox="1"/>
              <p:nvPr/>
            </p:nvSpPr>
            <p:spPr>
              <a:xfrm>
                <a:off x="6085502" y="5379229"/>
                <a:ext cx="235834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35" name="文字方塊 34">
                <a:extLst>
                  <a:ext uri="{FF2B5EF4-FFF2-40B4-BE49-F238E27FC236}">
                    <a16:creationId xmlns:a16="http://schemas.microsoft.com/office/drawing/2014/main" id="{DFBD8913-88F2-4818-BE70-E9FEEB1544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5502" y="5379229"/>
                <a:ext cx="235834" cy="230832"/>
              </a:xfrm>
              <a:prstGeom prst="rect">
                <a:avLst/>
              </a:prstGeom>
              <a:blipFill>
                <a:blip r:embed="rId21"/>
                <a:stretch>
                  <a:fillRect l="-17949" r="-5128" b="-1842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文字方塊 35">
                <a:extLst>
                  <a:ext uri="{FF2B5EF4-FFF2-40B4-BE49-F238E27FC236}">
                    <a16:creationId xmlns:a16="http://schemas.microsoft.com/office/drawing/2014/main" id="{4EF8959A-715A-43A5-BCA5-36F483D1892F}"/>
                  </a:ext>
                </a:extLst>
              </p:cNvPr>
              <p:cNvSpPr txBox="1"/>
              <p:nvPr/>
            </p:nvSpPr>
            <p:spPr>
              <a:xfrm>
                <a:off x="10072721" y="4307897"/>
                <a:ext cx="267766" cy="2446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  <m:sup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36" name="文字方塊 35">
                <a:extLst>
                  <a:ext uri="{FF2B5EF4-FFF2-40B4-BE49-F238E27FC236}">
                    <a16:creationId xmlns:a16="http://schemas.microsoft.com/office/drawing/2014/main" id="{4EF8959A-715A-43A5-BCA5-36F483D189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2721" y="4307897"/>
                <a:ext cx="267766" cy="244682"/>
              </a:xfrm>
              <a:prstGeom prst="rect">
                <a:avLst/>
              </a:prstGeom>
              <a:blipFill>
                <a:blip r:embed="rId22"/>
                <a:stretch>
                  <a:fillRect l="-15909" r="-4545" b="-2000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文字方塊 36">
                <a:extLst>
                  <a:ext uri="{FF2B5EF4-FFF2-40B4-BE49-F238E27FC236}">
                    <a16:creationId xmlns:a16="http://schemas.microsoft.com/office/drawing/2014/main" id="{617146C3-6668-4D5A-895F-1EB8EEB94F38}"/>
                  </a:ext>
                </a:extLst>
              </p:cNvPr>
              <p:cNvSpPr txBox="1"/>
              <p:nvPr/>
            </p:nvSpPr>
            <p:spPr>
              <a:xfrm>
                <a:off x="10072721" y="4597590"/>
                <a:ext cx="267766" cy="2389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37" name="文字方塊 36">
                <a:extLst>
                  <a:ext uri="{FF2B5EF4-FFF2-40B4-BE49-F238E27FC236}">
                    <a16:creationId xmlns:a16="http://schemas.microsoft.com/office/drawing/2014/main" id="{617146C3-6668-4D5A-895F-1EB8EEB94F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2721" y="4597590"/>
                <a:ext cx="267766" cy="238976"/>
              </a:xfrm>
              <a:prstGeom prst="rect">
                <a:avLst/>
              </a:prstGeom>
              <a:blipFill>
                <a:blip r:embed="rId23"/>
                <a:stretch>
                  <a:fillRect l="-15909" r="-4545" b="-2051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文字方塊 37">
                <a:extLst>
                  <a:ext uri="{FF2B5EF4-FFF2-40B4-BE49-F238E27FC236}">
                    <a16:creationId xmlns:a16="http://schemas.microsoft.com/office/drawing/2014/main" id="{44E3B561-8409-4DA5-9E19-6E61DFB2AED3}"/>
                  </a:ext>
                </a:extLst>
              </p:cNvPr>
              <p:cNvSpPr txBox="1"/>
              <p:nvPr/>
            </p:nvSpPr>
            <p:spPr>
              <a:xfrm>
                <a:off x="10072720" y="4964548"/>
                <a:ext cx="267766" cy="2410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38" name="文字方塊 37">
                <a:extLst>
                  <a:ext uri="{FF2B5EF4-FFF2-40B4-BE49-F238E27FC236}">
                    <a16:creationId xmlns:a16="http://schemas.microsoft.com/office/drawing/2014/main" id="{44E3B561-8409-4DA5-9E19-6E61DFB2AE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2720" y="4964548"/>
                <a:ext cx="267766" cy="241092"/>
              </a:xfrm>
              <a:prstGeom prst="rect">
                <a:avLst/>
              </a:prstGeom>
              <a:blipFill>
                <a:blip r:embed="rId24"/>
                <a:stretch>
                  <a:fillRect l="-15909" r="-4545" b="-1750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文字方塊 38">
                <a:extLst>
                  <a:ext uri="{FF2B5EF4-FFF2-40B4-BE49-F238E27FC236}">
                    <a16:creationId xmlns:a16="http://schemas.microsoft.com/office/drawing/2014/main" id="{8643EB01-F3AE-4C94-8AEA-ECAB334D6B4B}"/>
                  </a:ext>
                </a:extLst>
              </p:cNvPr>
              <p:cNvSpPr txBox="1"/>
              <p:nvPr/>
            </p:nvSpPr>
            <p:spPr>
              <a:xfrm>
                <a:off x="10072720" y="5405820"/>
                <a:ext cx="267766" cy="2399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39" name="文字方塊 38">
                <a:extLst>
                  <a:ext uri="{FF2B5EF4-FFF2-40B4-BE49-F238E27FC236}">
                    <a16:creationId xmlns:a16="http://schemas.microsoft.com/office/drawing/2014/main" id="{8643EB01-F3AE-4C94-8AEA-ECAB334D6B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2720" y="5405820"/>
                <a:ext cx="267766" cy="239937"/>
              </a:xfrm>
              <a:prstGeom prst="rect">
                <a:avLst/>
              </a:prstGeom>
              <a:blipFill>
                <a:blip r:embed="rId25"/>
                <a:stretch>
                  <a:fillRect l="-15909" r="-4545" b="-2051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6887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Methodology </a:t>
            </a:r>
            <a:r>
              <a:rPr lang="en-US" altLang="zh-TW" dirty="0"/>
              <a:t>- Information Paths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34973"/>
          </a:xfrm>
        </p:spPr>
        <p:txBody>
          <a:bodyPr>
            <a:normAutofit/>
          </a:bodyPr>
          <a:lstStyle/>
          <a:p>
            <a:pPr marL="914400" lvl="1" indent="-457200">
              <a:buFont typeface="+mj-lt"/>
              <a:buAutoNum type="arabicPeriod" startAt="3"/>
            </a:pPr>
            <a:r>
              <a:rPr lang="en-US" altLang="zh-TW" dirty="0"/>
              <a:t>Scale-equalizing Information Path</a:t>
            </a:r>
          </a:p>
          <a:p>
            <a:pPr marL="914400" lvl="2" indent="0">
              <a:buNone/>
            </a:pPr>
            <a:endParaRPr lang="en-US" altLang="zh-TW" sz="1800" dirty="0"/>
          </a:p>
          <a:p>
            <a:pPr marL="914400" lvl="2" indent="0">
              <a:buNone/>
            </a:pPr>
            <a:endParaRPr lang="en-US" altLang="zh-TW" sz="1800" dirty="0"/>
          </a:p>
          <a:p>
            <a:pPr lvl="2"/>
            <a:r>
              <a:rPr lang="en-US" altLang="zh-TW" dirty="0"/>
              <a:t>Merge the adjacent-level input feature maps</a:t>
            </a:r>
          </a:p>
          <a:p>
            <a:pPr lvl="2"/>
            <a:r>
              <a:rPr lang="en-US" altLang="zh-TW" dirty="0"/>
              <a:t>Capture inter-scale correlation</a:t>
            </a:r>
            <a:endParaRPr lang="en-US" altLang="zh-TW" sz="2400" dirty="0"/>
          </a:p>
          <a:p>
            <a:pPr lvl="2"/>
            <a:endParaRPr lang="en-US" altLang="zh-TW" dirty="0"/>
          </a:p>
          <a:p>
            <a:pPr lvl="2"/>
            <a:endParaRPr lang="en-US" altLang="zh-TW" dirty="0"/>
          </a:p>
          <a:p>
            <a:pPr lvl="2"/>
            <a:endParaRPr lang="en-US" altLang="zh-TW" dirty="0"/>
          </a:p>
          <a:p>
            <a:pPr lvl="2"/>
            <a:endParaRPr lang="en-US" altLang="zh-TW" dirty="0"/>
          </a:p>
          <a:p>
            <a:pPr lvl="2"/>
            <a:endParaRPr lang="en-US" altLang="zh-TW" dirty="0"/>
          </a:p>
          <a:p>
            <a:pPr lvl="2"/>
            <a:endParaRPr lang="en-US" altLang="zh-TW" dirty="0"/>
          </a:p>
          <a:p>
            <a:pPr lvl="2"/>
            <a:endParaRPr lang="en-US" altLang="zh-TW" dirty="0"/>
          </a:p>
          <a:p>
            <a:pPr lvl="2"/>
            <a:endParaRPr lang="en-US" altLang="zh-TW" dirty="0"/>
          </a:p>
          <a:p>
            <a:pPr lvl="2"/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13</a:t>
            </a:fld>
            <a:endParaRPr lang="zh-TW" altLang="en-US" dirty="0"/>
          </a:p>
        </p:txBody>
      </p:sp>
      <p:pic>
        <p:nvPicPr>
          <p:cNvPr id="16" name="圖片 15">
            <a:extLst>
              <a:ext uri="{FF2B5EF4-FFF2-40B4-BE49-F238E27FC236}">
                <a16:creationId xmlns:a16="http://schemas.microsoft.com/office/drawing/2014/main" id="{33EB1C76-FBFD-4143-B49F-F2E6863138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4511" r="168"/>
          <a:stretch/>
        </p:blipFill>
        <p:spPr>
          <a:xfrm>
            <a:off x="1851482" y="2314575"/>
            <a:ext cx="5939968" cy="437258"/>
          </a:xfrm>
          <a:prstGeom prst="rect">
            <a:avLst/>
          </a:prstGeom>
          <a:ln w="9525">
            <a:solidFill>
              <a:schemeClr val="accent1"/>
            </a:solidFill>
            <a:prstDash val="lgDashDot"/>
          </a:ln>
        </p:spPr>
      </p:pic>
      <p:grpSp>
        <p:nvGrpSpPr>
          <p:cNvPr id="7" name="群組 6">
            <a:extLst>
              <a:ext uri="{FF2B5EF4-FFF2-40B4-BE49-F238E27FC236}">
                <a16:creationId xmlns:a16="http://schemas.microsoft.com/office/drawing/2014/main" id="{2173A02C-C920-44E2-9A32-A2733A0E1965}"/>
              </a:ext>
            </a:extLst>
          </p:cNvPr>
          <p:cNvGrpSpPr>
            <a:grpSpLocks noChangeAspect="1"/>
          </p:cNvGrpSpPr>
          <p:nvPr/>
        </p:nvGrpSpPr>
        <p:grpSpPr>
          <a:xfrm>
            <a:off x="10203427" y="325916"/>
            <a:ext cx="1673499" cy="553610"/>
            <a:chOff x="8477314" y="349704"/>
            <a:chExt cx="3438095" cy="1137356"/>
          </a:xfrm>
        </p:grpSpPr>
        <p:pic>
          <p:nvPicPr>
            <p:cNvPr id="8" name="圖片 7">
              <a:extLst>
                <a:ext uri="{FF2B5EF4-FFF2-40B4-BE49-F238E27FC236}">
                  <a16:creationId xmlns:a16="http://schemas.microsoft.com/office/drawing/2014/main" id="{28CCC3BA-3122-4007-BCCC-8C01EB346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77314" y="349704"/>
              <a:ext cx="3438095" cy="295238"/>
            </a:xfrm>
            <a:prstGeom prst="rect">
              <a:avLst/>
            </a:prstGeom>
          </p:spPr>
        </p:pic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F41AC7C1-5AC2-47CD-AAC3-246BB30092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912"/>
            <a:stretch/>
          </p:blipFill>
          <p:spPr>
            <a:xfrm>
              <a:off x="8543623" y="761239"/>
              <a:ext cx="2010077" cy="266667"/>
            </a:xfrm>
            <a:prstGeom prst="rect">
              <a:avLst/>
            </a:prstGeom>
          </p:spPr>
        </p:pic>
        <p:pic>
          <p:nvPicPr>
            <p:cNvPr id="10" name="圖片 9">
              <a:extLst>
                <a:ext uri="{FF2B5EF4-FFF2-40B4-BE49-F238E27FC236}">
                  <a16:creationId xmlns:a16="http://schemas.microsoft.com/office/drawing/2014/main" id="{FED00949-6C2E-4143-B84F-52A537BCAF7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43623" y="1144203"/>
              <a:ext cx="2695238" cy="342857"/>
            </a:xfrm>
            <a:prstGeom prst="rect">
              <a:avLst/>
            </a:prstGeom>
          </p:spPr>
        </p:pic>
      </p:grpSp>
      <p:grpSp>
        <p:nvGrpSpPr>
          <p:cNvPr id="23" name="群組 22">
            <a:extLst>
              <a:ext uri="{FF2B5EF4-FFF2-40B4-BE49-F238E27FC236}">
                <a16:creationId xmlns:a16="http://schemas.microsoft.com/office/drawing/2014/main" id="{2C69C591-F572-47FA-963B-1B9F5EA12AE8}"/>
              </a:ext>
            </a:extLst>
          </p:cNvPr>
          <p:cNvGrpSpPr/>
          <p:nvPr/>
        </p:nvGrpSpPr>
        <p:grpSpPr>
          <a:xfrm>
            <a:off x="1851482" y="3637062"/>
            <a:ext cx="4213970" cy="2094438"/>
            <a:chOff x="1623855" y="2866503"/>
            <a:chExt cx="4213970" cy="2094438"/>
          </a:xfrm>
        </p:grpSpPr>
        <p:pic>
          <p:nvPicPr>
            <p:cNvPr id="6" name="圖片 5">
              <a:extLst>
                <a:ext uri="{FF2B5EF4-FFF2-40B4-BE49-F238E27FC236}">
                  <a16:creationId xmlns:a16="http://schemas.microsoft.com/office/drawing/2014/main" id="{7EC7E896-CEA7-447F-9397-3E83A627D53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859689" y="2866503"/>
              <a:ext cx="3700645" cy="209443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文字方塊 10">
                  <a:extLst>
                    <a:ext uri="{FF2B5EF4-FFF2-40B4-BE49-F238E27FC236}">
                      <a16:creationId xmlns:a16="http://schemas.microsoft.com/office/drawing/2014/main" id="{7D9F0D2D-0AC0-4973-AB4F-83C29C9F62AA}"/>
                    </a:ext>
                  </a:extLst>
                </p:cNvPr>
                <p:cNvSpPr txBox="1"/>
                <p:nvPr/>
              </p:nvSpPr>
              <p:spPr>
                <a:xfrm>
                  <a:off x="1626270" y="2957870"/>
                  <a:ext cx="235834" cy="2308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  <m:sup>
                            <m:r>
                              <a:rPr lang="zh-TW" altLang="en-US" sz="15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p>
                        </m:sSubSup>
                      </m:oMath>
                    </m:oMathPara>
                  </a14:m>
                  <a:endParaRPr lang="en-US" altLang="zh-TW" sz="1500" b="0" dirty="0"/>
                </a:p>
              </p:txBody>
            </p:sp>
          </mc:Choice>
          <mc:Fallback xmlns="">
            <p:sp>
              <p:nvSpPr>
                <p:cNvPr id="11" name="文字方塊 10">
                  <a:extLst>
                    <a:ext uri="{FF2B5EF4-FFF2-40B4-BE49-F238E27FC236}">
                      <a16:creationId xmlns:a16="http://schemas.microsoft.com/office/drawing/2014/main" id="{7D9F0D2D-0AC0-4973-AB4F-83C29C9F62A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6270" y="2957870"/>
                  <a:ext cx="235834" cy="230832"/>
                </a:xfrm>
                <a:prstGeom prst="rect">
                  <a:avLst/>
                </a:prstGeom>
                <a:blipFill>
                  <a:blip r:embed="rId8"/>
                  <a:stretch>
                    <a:fillRect l="-17949" r="-5128" b="-24324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文字方塊 11">
                  <a:extLst>
                    <a:ext uri="{FF2B5EF4-FFF2-40B4-BE49-F238E27FC236}">
                      <a16:creationId xmlns:a16="http://schemas.microsoft.com/office/drawing/2014/main" id="{35C107D9-7502-42F3-B4B3-B5A5B52143BB}"/>
                    </a:ext>
                  </a:extLst>
                </p:cNvPr>
                <p:cNvSpPr txBox="1"/>
                <p:nvPr/>
              </p:nvSpPr>
              <p:spPr>
                <a:xfrm>
                  <a:off x="1623856" y="3244453"/>
                  <a:ext cx="227626" cy="2308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  <m:sup>
                            <m:r>
                              <a:rPr lang="zh-TW" altLang="en-US" sz="15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p>
                        </m:sSubSup>
                      </m:oMath>
                    </m:oMathPara>
                  </a14:m>
                  <a:endParaRPr lang="en-US" altLang="zh-TW" sz="1500" b="0" dirty="0"/>
                </a:p>
              </p:txBody>
            </p:sp>
          </mc:Choice>
          <mc:Fallback xmlns="">
            <p:sp>
              <p:nvSpPr>
                <p:cNvPr id="12" name="文字方塊 11">
                  <a:extLst>
                    <a:ext uri="{FF2B5EF4-FFF2-40B4-BE49-F238E27FC236}">
                      <a16:creationId xmlns:a16="http://schemas.microsoft.com/office/drawing/2014/main" id="{35C107D9-7502-42F3-B4B3-B5A5B52143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3856" y="3244453"/>
                  <a:ext cx="227626" cy="230832"/>
                </a:xfrm>
                <a:prstGeom prst="rect">
                  <a:avLst/>
                </a:prstGeom>
                <a:blipFill>
                  <a:blip r:embed="rId9"/>
                  <a:stretch>
                    <a:fillRect l="-18919" r="-5405" b="-18919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文字方塊 12">
                  <a:extLst>
                    <a:ext uri="{FF2B5EF4-FFF2-40B4-BE49-F238E27FC236}">
                      <a16:creationId xmlns:a16="http://schemas.microsoft.com/office/drawing/2014/main" id="{493BC59D-B5D0-4AC6-AB0D-464FAEE75A08}"/>
                    </a:ext>
                  </a:extLst>
                </p:cNvPr>
                <p:cNvSpPr txBox="1"/>
                <p:nvPr/>
              </p:nvSpPr>
              <p:spPr>
                <a:xfrm>
                  <a:off x="1623855" y="3611411"/>
                  <a:ext cx="235834" cy="2308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zh-TW" altLang="en-US" sz="15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p>
                        </m:sSubSup>
                      </m:oMath>
                    </m:oMathPara>
                  </a14:m>
                  <a:endParaRPr lang="en-US" altLang="zh-TW" sz="1500" b="0" dirty="0"/>
                </a:p>
              </p:txBody>
            </p:sp>
          </mc:Choice>
          <mc:Fallback xmlns="">
            <p:sp>
              <p:nvSpPr>
                <p:cNvPr id="13" name="文字方塊 12">
                  <a:extLst>
                    <a:ext uri="{FF2B5EF4-FFF2-40B4-BE49-F238E27FC236}">
                      <a16:creationId xmlns:a16="http://schemas.microsoft.com/office/drawing/2014/main" id="{493BC59D-B5D0-4AC6-AB0D-464FAEE75A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3855" y="3611411"/>
                  <a:ext cx="235834" cy="230832"/>
                </a:xfrm>
                <a:prstGeom prst="rect">
                  <a:avLst/>
                </a:prstGeom>
                <a:blipFill>
                  <a:blip r:embed="rId10"/>
                  <a:stretch>
                    <a:fillRect l="-18421" r="-7895" b="-18421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文字方塊 13">
                  <a:extLst>
                    <a:ext uri="{FF2B5EF4-FFF2-40B4-BE49-F238E27FC236}">
                      <a16:creationId xmlns:a16="http://schemas.microsoft.com/office/drawing/2014/main" id="{A6FBA323-712F-43BC-B736-D63CF21F7492}"/>
                    </a:ext>
                  </a:extLst>
                </p:cNvPr>
                <p:cNvSpPr txBox="1"/>
                <p:nvPr/>
              </p:nvSpPr>
              <p:spPr>
                <a:xfrm>
                  <a:off x="1623855" y="4052683"/>
                  <a:ext cx="235834" cy="2308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zh-TW" altLang="en-US" sz="15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p>
                        </m:sSubSup>
                      </m:oMath>
                    </m:oMathPara>
                  </a14:m>
                  <a:endParaRPr lang="en-US" altLang="zh-TW" sz="1500" b="0" dirty="0"/>
                </a:p>
              </p:txBody>
            </p:sp>
          </mc:Choice>
          <mc:Fallback xmlns="">
            <p:sp>
              <p:nvSpPr>
                <p:cNvPr id="14" name="文字方塊 13">
                  <a:extLst>
                    <a:ext uri="{FF2B5EF4-FFF2-40B4-BE49-F238E27FC236}">
                      <a16:creationId xmlns:a16="http://schemas.microsoft.com/office/drawing/2014/main" id="{A6FBA323-712F-43BC-B736-D63CF21F74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3855" y="4052683"/>
                  <a:ext cx="235834" cy="230832"/>
                </a:xfrm>
                <a:prstGeom prst="rect">
                  <a:avLst/>
                </a:prstGeom>
                <a:blipFill>
                  <a:blip r:embed="rId11"/>
                  <a:stretch>
                    <a:fillRect l="-18421" r="-7895" b="-18421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文字方塊 14">
                  <a:extLst>
                    <a:ext uri="{FF2B5EF4-FFF2-40B4-BE49-F238E27FC236}">
                      <a16:creationId xmlns:a16="http://schemas.microsoft.com/office/drawing/2014/main" id="{4278EBCB-38A4-4F67-BF0E-AE0299C5014A}"/>
                    </a:ext>
                  </a:extLst>
                </p:cNvPr>
                <p:cNvSpPr txBox="1"/>
                <p:nvPr/>
              </p:nvSpPr>
              <p:spPr>
                <a:xfrm>
                  <a:off x="5582499" y="2981351"/>
                  <a:ext cx="255326" cy="2308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p>
                        </m:sSubSup>
                      </m:oMath>
                    </m:oMathPara>
                  </a14:m>
                  <a:endParaRPr lang="en-US" altLang="zh-TW" sz="1500" b="0" dirty="0"/>
                </a:p>
              </p:txBody>
            </p:sp>
          </mc:Choice>
          <mc:Fallback xmlns="">
            <p:sp>
              <p:nvSpPr>
                <p:cNvPr id="15" name="文字方塊 14">
                  <a:extLst>
                    <a:ext uri="{FF2B5EF4-FFF2-40B4-BE49-F238E27FC236}">
                      <a16:creationId xmlns:a16="http://schemas.microsoft.com/office/drawing/2014/main" id="{4278EBCB-38A4-4F67-BF0E-AE0299C501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2499" y="2981351"/>
                  <a:ext cx="255326" cy="230832"/>
                </a:xfrm>
                <a:prstGeom prst="rect">
                  <a:avLst/>
                </a:prstGeom>
                <a:blipFill>
                  <a:blip r:embed="rId12"/>
                  <a:stretch>
                    <a:fillRect l="-16667" b="-21053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文字方塊 16">
                  <a:extLst>
                    <a:ext uri="{FF2B5EF4-FFF2-40B4-BE49-F238E27FC236}">
                      <a16:creationId xmlns:a16="http://schemas.microsoft.com/office/drawing/2014/main" id="{7C74CBA1-4A3D-42AE-9843-D2D837BF7982}"/>
                    </a:ext>
                  </a:extLst>
                </p:cNvPr>
                <p:cNvSpPr txBox="1"/>
                <p:nvPr/>
              </p:nvSpPr>
              <p:spPr>
                <a:xfrm>
                  <a:off x="5582499" y="3271044"/>
                  <a:ext cx="255326" cy="2308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p>
                        </m:sSubSup>
                      </m:oMath>
                    </m:oMathPara>
                  </a14:m>
                  <a:endParaRPr lang="en-US" altLang="zh-TW" sz="1500" b="0" dirty="0"/>
                </a:p>
              </p:txBody>
            </p:sp>
          </mc:Choice>
          <mc:Fallback xmlns="">
            <p:sp>
              <p:nvSpPr>
                <p:cNvPr id="17" name="文字方塊 16">
                  <a:extLst>
                    <a:ext uri="{FF2B5EF4-FFF2-40B4-BE49-F238E27FC236}">
                      <a16:creationId xmlns:a16="http://schemas.microsoft.com/office/drawing/2014/main" id="{7C74CBA1-4A3D-42AE-9843-D2D837BF79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2499" y="3271044"/>
                  <a:ext cx="255326" cy="230832"/>
                </a:xfrm>
                <a:prstGeom prst="rect">
                  <a:avLst/>
                </a:prstGeom>
                <a:blipFill>
                  <a:blip r:embed="rId13"/>
                  <a:stretch>
                    <a:fillRect l="-16667" b="-15789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文字方塊 17">
                  <a:extLst>
                    <a:ext uri="{FF2B5EF4-FFF2-40B4-BE49-F238E27FC236}">
                      <a16:creationId xmlns:a16="http://schemas.microsoft.com/office/drawing/2014/main" id="{8F7A2280-8F65-4F63-8EF8-D38DC2B00BF8}"/>
                    </a:ext>
                  </a:extLst>
                </p:cNvPr>
                <p:cNvSpPr txBox="1"/>
                <p:nvPr/>
              </p:nvSpPr>
              <p:spPr>
                <a:xfrm>
                  <a:off x="5582498" y="3638002"/>
                  <a:ext cx="255326" cy="2308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p>
                        </m:sSubSup>
                      </m:oMath>
                    </m:oMathPara>
                  </a14:m>
                  <a:endParaRPr lang="en-US" altLang="zh-TW" sz="1500" b="0" dirty="0"/>
                </a:p>
              </p:txBody>
            </p:sp>
          </mc:Choice>
          <mc:Fallback xmlns="">
            <p:sp>
              <p:nvSpPr>
                <p:cNvPr id="18" name="文字方塊 17">
                  <a:extLst>
                    <a:ext uri="{FF2B5EF4-FFF2-40B4-BE49-F238E27FC236}">
                      <a16:creationId xmlns:a16="http://schemas.microsoft.com/office/drawing/2014/main" id="{8F7A2280-8F65-4F63-8EF8-D38DC2B00B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2498" y="3638002"/>
                  <a:ext cx="255326" cy="230832"/>
                </a:xfrm>
                <a:prstGeom prst="rect">
                  <a:avLst/>
                </a:prstGeom>
                <a:blipFill>
                  <a:blip r:embed="rId14"/>
                  <a:stretch>
                    <a:fillRect l="-16667" b="-18421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文字方塊 18">
                  <a:extLst>
                    <a:ext uri="{FF2B5EF4-FFF2-40B4-BE49-F238E27FC236}">
                      <a16:creationId xmlns:a16="http://schemas.microsoft.com/office/drawing/2014/main" id="{185D59A4-D8C9-40F2-B2C3-33DCFD285ADE}"/>
                    </a:ext>
                  </a:extLst>
                </p:cNvPr>
                <p:cNvSpPr txBox="1"/>
                <p:nvPr/>
              </p:nvSpPr>
              <p:spPr>
                <a:xfrm>
                  <a:off x="5582498" y="4079274"/>
                  <a:ext cx="255326" cy="2308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TW" sz="15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p>
                        </m:sSubSup>
                      </m:oMath>
                    </m:oMathPara>
                  </a14:m>
                  <a:endParaRPr lang="en-US" altLang="zh-TW" sz="1500" b="0" dirty="0"/>
                </a:p>
              </p:txBody>
            </p:sp>
          </mc:Choice>
          <mc:Fallback xmlns="">
            <p:sp>
              <p:nvSpPr>
                <p:cNvPr id="19" name="文字方塊 18">
                  <a:extLst>
                    <a:ext uri="{FF2B5EF4-FFF2-40B4-BE49-F238E27FC236}">
                      <a16:creationId xmlns:a16="http://schemas.microsoft.com/office/drawing/2014/main" id="{185D59A4-D8C9-40F2-B2C3-33DCFD285A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2498" y="4079274"/>
                  <a:ext cx="255326" cy="230832"/>
                </a:xfrm>
                <a:prstGeom prst="rect">
                  <a:avLst/>
                </a:prstGeom>
                <a:blipFill>
                  <a:blip r:embed="rId15"/>
                  <a:stretch>
                    <a:fillRect l="-16667" b="-21622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2FEC7251-3541-47C4-B186-46867C95E2D4}"/>
              </a:ext>
            </a:extLst>
          </p:cNvPr>
          <p:cNvSpPr txBox="1"/>
          <p:nvPr/>
        </p:nvSpPr>
        <p:spPr>
          <a:xfrm>
            <a:off x="1851482" y="6418291"/>
            <a:ext cx="887342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000" dirty="0"/>
              <a:t>[28] Xinjiang Wang, </a:t>
            </a:r>
            <a:r>
              <a:rPr lang="en-US" altLang="zh-TW" sz="1000" dirty="0" err="1"/>
              <a:t>Shilong</a:t>
            </a:r>
            <a:r>
              <a:rPr lang="en-US" altLang="zh-TW" sz="1000" dirty="0"/>
              <a:t> Zhang, </a:t>
            </a:r>
            <a:r>
              <a:rPr lang="en-US" altLang="zh-TW" sz="1000" dirty="0" err="1"/>
              <a:t>Zhuoran</a:t>
            </a:r>
            <a:r>
              <a:rPr lang="en-US" altLang="zh-TW" sz="1000" dirty="0"/>
              <a:t> Yu, </a:t>
            </a:r>
            <a:r>
              <a:rPr lang="en-US" altLang="zh-TW" sz="1000" dirty="0" err="1"/>
              <a:t>Litong</a:t>
            </a:r>
            <a:r>
              <a:rPr lang="en-US" altLang="zh-TW" sz="1000" dirty="0"/>
              <a:t> Feng, and Wayne Zhang. Scale-equalizing pyramid convolution for object detection. In CVPR, 2020.</a:t>
            </a:r>
            <a:endParaRPr lang="zh-TW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146636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pPr marL="914400" lvl="1" indent="-457200">
              <a:buFont typeface="+mj-lt"/>
              <a:buAutoNum type="arabicPeriod" startAt="4"/>
            </a:pPr>
            <a:r>
              <a:rPr lang="en-US" altLang="zh-TW" dirty="0"/>
              <a:t>Fusing-splitting Information Path</a:t>
            </a:r>
          </a:p>
          <a:p>
            <a:pPr lvl="2"/>
            <a:endParaRPr lang="en-US" altLang="zh-TW" sz="3600" dirty="0"/>
          </a:p>
          <a:p>
            <a:pPr lvl="2"/>
            <a:endParaRPr lang="en-US" altLang="zh-TW" sz="3600" dirty="0"/>
          </a:p>
          <a:p>
            <a:pPr lvl="2"/>
            <a:endParaRPr lang="en-US" altLang="zh-TW" sz="3600" dirty="0"/>
          </a:p>
          <a:p>
            <a:pPr lvl="2"/>
            <a:endParaRPr lang="en-US" altLang="zh-TW" sz="1800" dirty="0"/>
          </a:p>
          <a:p>
            <a:pPr lvl="2"/>
            <a:endParaRPr lang="en-US" altLang="zh-TW" sz="1800" dirty="0"/>
          </a:p>
          <a:p>
            <a:pPr lvl="2"/>
            <a:endParaRPr lang="en-US" altLang="zh-TW" sz="1800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9BD01CFB-4865-4F74-9BF2-782FD9243C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8806" y="2312064"/>
            <a:ext cx="5207975" cy="427982"/>
          </a:xfrm>
          <a:prstGeom prst="rect">
            <a:avLst/>
          </a:prstGeom>
          <a:ln w="9525">
            <a:solidFill>
              <a:schemeClr val="accent1"/>
            </a:solidFill>
            <a:prstDash val="lgDashDot"/>
          </a:ln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Methodology </a:t>
            </a:r>
            <a:r>
              <a:rPr lang="en-US" altLang="zh-TW" dirty="0"/>
              <a:t>- Information Paths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14</a:t>
            </a:fld>
            <a:endParaRPr lang="zh-TW" altLang="en-US" dirty="0"/>
          </a:p>
        </p:txBody>
      </p:sp>
      <p:pic>
        <p:nvPicPr>
          <p:cNvPr id="17" name="圖片 16">
            <a:extLst>
              <a:ext uri="{FF2B5EF4-FFF2-40B4-BE49-F238E27FC236}">
                <a16:creationId xmlns:a16="http://schemas.microsoft.com/office/drawing/2014/main" id="{73F29E08-D4DA-472C-9528-5D2A072EF4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8806" y="2874983"/>
            <a:ext cx="3923809" cy="942857"/>
          </a:xfrm>
          <a:prstGeom prst="rect">
            <a:avLst/>
          </a:prstGeom>
          <a:ln w="9525">
            <a:solidFill>
              <a:schemeClr val="accent1"/>
            </a:solidFill>
            <a:prstDash val="lgDashDot"/>
          </a:ln>
        </p:spPr>
      </p:pic>
      <p:pic>
        <p:nvPicPr>
          <p:cNvPr id="19" name="圖片 18">
            <a:extLst>
              <a:ext uri="{FF2B5EF4-FFF2-40B4-BE49-F238E27FC236}">
                <a16:creationId xmlns:a16="http://schemas.microsoft.com/office/drawing/2014/main" id="{2F6084B2-B2A8-46CB-A66C-AAD30F8E5E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8806" y="3952777"/>
            <a:ext cx="5235227" cy="427983"/>
          </a:xfrm>
          <a:prstGeom prst="rect">
            <a:avLst/>
          </a:prstGeom>
          <a:ln w="9525">
            <a:solidFill>
              <a:schemeClr val="accent1"/>
            </a:solidFill>
            <a:prstDash val="lgDashDot"/>
          </a:ln>
        </p:spPr>
      </p:pic>
      <p:grpSp>
        <p:nvGrpSpPr>
          <p:cNvPr id="9" name="群組 8">
            <a:extLst>
              <a:ext uri="{FF2B5EF4-FFF2-40B4-BE49-F238E27FC236}">
                <a16:creationId xmlns:a16="http://schemas.microsoft.com/office/drawing/2014/main" id="{74F8B7F2-0FB7-4E0D-96E1-CC58439D814E}"/>
              </a:ext>
            </a:extLst>
          </p:cNvPr>
          <p:cNvGrpSpPr>
            <a:grpSpLocks noChangeAspect="1"/>
          </p:cNvGrpSpPr>
          <p:nvPr/>
        </p:nvGrpSpPr>
        <p:grpSpPr>
          <a:xfrm>
            <a:off x="10203427" y="325916"/>
            <a:ext cx="1673499" cy="553610"/>
            <a:chOff x="8477314" y="349704"/>
            <a:chExt cx="3438095" cy="1137356"/>
          </a:xfrm>
        </p:grpSpPr>
        <p:pic>
          <p:nvPicPr>
            <p:cNvPr id="10" name="圖片 9">
              <a:extLst>
                <a:ext uri="{FF2B5EF4-FFF2-40B4-BE49-F238E27FC236}">
                  <a16:creationId xmlns:a16="http://schemas.microsoft.com/office/drawing/2014/main" id="{7D9676FE-F381-4EE6-95A4-81DE290CFF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77314" y="349704"/>
              <a:ext cx="3438095" cy="295238"/>
            </a:xfrm>
            <a:prstGeom prst="rect">
              <a:avLst/>
            </a:prstGeom>
          </p:spPr>
        </p:pic>
        <p:pic>
          <p:nvPicPr>
            <p:cNvPr id="11" name="圖片 10">
              <a:extLst>
                <a:ext uri="{FF2B5EF4-FFF2-40B4-BE49-F238E27FC236}">
                  <a16:creationId xmlns:a16="http://schemas.microsoft.com/office/drawing/2014/main" id="{F491DD1F-02F4-4AA2-A7F2-D1DE3E9AF5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912"/>
            <a:stretch/>
          </p:blipFill>
          <p:spPr>
            <a:xfrm>
              <a:off x="8543623" y="761239"/>
              <a:ext cx="2010077" cy="266667"/>
            </a:xfrm>
            <a:prstGeom prst="rect">
              <a:avLst/>
            </a:prstGeom>
          </p:spPr>
        </p:pic>
        <p:pic>
          <p:nvPicPr>
            <p:cNvPr id="12" name="圖片 11">
              <a:extLst>
                <a:ext uri="{FF2B5EF4-FFF2-40B4-BE49-F238E27FC236}">
                  <a16:creationId xmlns:a16="http://schemas.microsoft.com/office/drawing/2014/main" id="{7000C0CB-2E9A-4B20-860D-DB82107DD07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543623" y="1144203"/>
              <a:ext cx="2695238" cy="342857"/>
            </a:xfrm>
            <a:prstGeom prst="rect">
              <a:avLst/>
            </a:prstGeom>
          </p:spPr>
        </p:pic>
      </p:grpSp>
      <p:grpSp>
        <p:nvGrpSpPr>
          <p:cNvPr id="5" name="群組 4">
            <a:extLst>
              <a:ext uri="{FF2B5EF4-FFF2-40B4-BE49-F238E27FC236}">
                <a16:creationId xmlns:a16="http://schemas.microsoft.com/office/drawing/2014/main" id="{70AA1448-0F32-4236-81A4-4637C7A50AE6}"/>
              </a:ext>
            </a:extLst>
          </p:cNvPr>
          <p:cNvGrpSpPr>
            <a:grpSpLocks noChangeAspect="1"/>
          </p:cNvGrpSpPr>
          <p:nvPr/>
        </p:nvGrpSpPr>
        <p:grpSpPr>
          <a:xfrm>
            <a:off x="1291623" y="4539431"/>
            <a:ext cx="9608754" cy="1758931"/>
            <a:chOff x="375212" y="4585183"/>
            <a:chExt cx="11441575" cy="2094438"/>
          </a:xfrm>
        </p:grpSpPr>
        <p:pic>
          <p:nvPicPr>
            <p:cNvPr id="22" name="圖片 21">
              <a:extLst>
                <a:ext uri="{FF2B5EF4-FFF2-40B4-BE49-F238E27FC236}">
                  <a16:creationId xmlns:a16="http://schemas.microsoft.com/office/drawing/2014/main" id="{ACE7910E-65CA-414B-BA95-FAA4544DF41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75212" y="4585183"/>
              <a:ext cx="11441575" cy="209443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文字方塊 13">
                  <a:extLst>
                    <a:ext uri="{FF2B5EF4-FFF2-40B4-BE49-F238E27FC236}">
                      <a16:creationId xmlns:a16="http://schemas.microsoft.com/office/drawing/2014/main" id="{D4DF7BE1-BC7D-409A-BE31-C566C6595204}"/>
                    </a:ext>
                  </a:extLst>
                </p:cNvPr>
                <p:cNvSpPr txBox="1"/>
                <p:nvPr/>
              </p:nvSpPr>
              <p:spPr>
                <a:xfrm>
                  <a:off x="4013274" y="5240995"/>
                  <a:ext cx="340485" cy="33075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zh-TW" alt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p>
                        </m:sSubSup>
                      </m:oMath>
                    </m:oMathPara>
                  </a14:m>
                  <a:endParaRPr lang="en-US" altLang="zh-TW" b="0" i="1" dirty="0"/>
                </a:p>
              </p:txBody>
            </p:sp>
          </mc:Choice>
          <mc:Fallback xmlns="">
            <p:sp>
              <p:nvSpPr>
                <p:cNvPr id="14" name="文字方塊 13">
                  <a:extLst>
                    <a:ext uri="{FF2B5EF4-FFF2-40B4-BE49-F238E27FC236}">
                      <a16:creationId xmlns:a16="http://schemas.microsoft.com/office/drawing/2014/main" id="{D4DF7BE1-BC7D-409A-BE31-C566C65952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13274" y="5240995"/>
                  <a:ext cx="340485" cy="330751"/>
                </a:xfrm>
                <a:prstGeom prst="rect">
                  <a:avLst/>
                </a:prstGeom>
                <a:blipFill>
                  <a:blip r:embed="rId10"/>
                  <a:stretch>
                    <a:fillRect l="-6383" r="-6383" b="-23913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文字方塊 14">
                  <a:extLst>
                    <a:ext uri="{FF2B5EF4-FFF2-40B4-BE49-F238E27FC236}">
                      <a16:creationId xmlns:a16="http://schemas.microsoft.com/office/drawing/2014/main" id="{3D14B64D-EA62-4994-AB81-C843EA1A465B}"/>
                    </a:ext>
                  </a:extLst>
                </p:cNvPr>
                <p:cNvSpPr txBox="1"/>
                <p:nvPr/>
              </p:nvSpPr>
              <p:spPr>
                <a:xfrm>
                  <a:off x="4022798" y="4855749"/>
                  <a:ext cx="340485" cy="32983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TW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b="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zh-TW" altLang="en-US" b="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p>
                        </m:sSubSup>
                      </m:oMath>
                    </m:oMathPara>
                  </a14:m>
                  <a:endParaRPr lang="en-US" altLang="zh-TW" i="1" dirty="0"/>
                </a:p>
              </p:txBody>
            </p:sp>
          </mc:Choice>
          <mc:Fallback xmlns="">
            <p:sp>
              <p:nvSpPr>
                <p:cNvPr id="15" name="文字方塊 14">
                  <a:extLst>
                    <a:ext uri="{FF2B5EF4-FFF2-40B4-BE49-F238E27FC236}">
                      <a16:creationId xmlns:a16="http://schemas.microsoft.com/office/drawing/2014/main" id="{3D14B64D-EA62-4994-AB81-C843EA1A46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22798" y="4855749"/>
                  <a:ext cx="340485" cy="329835"/>
                </a:xfrm>
                <a:prstGeom prst="rect">
                  <a:avLst/>
                </a:prstGeom>
                <a:blipFill>
                  <a:blip r:embed="rId11"/>
                  <a:stretch>
                    <a:fillRect l="-10638" r="-2128" b="-13333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文字方塊 15">
                  <a:extLst>
                    <a:ext uri="{FF2B5EF4-FFF2-40B4-BE49-F238E27FC236}">
                      <a16:creationId xmlns:a16="http://schemas.microsoft.com/office/drawing/2014/main" id="{88F46B87-6F9C-4945-AD7C-0FF6C0F12207}"/>
                    </a:ext>
                  </a:extLst>
                </p:cNvPr>
                <p:cNvSpPr txBox="1"/>
                <p:nvPr/>
              </p:nvSpPr>
              <p:spPr>
                <a:xfrm>
                  <a:off x="7918523" y="5239541"/>
                  <a:ext cx="340485" cy="33075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  <m:sup>
                            <m:r>
                              <a:rPr lang="zh-TW" alt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p>
                        </m:sSubSup>
                      </m:oMath>
                    </m:oMathPara>
                  </a14:m>
                  <a:endParaRPr lang="en-US" altLang="zh-TW" b="0" i="1" dirty="0"/>
                </a:p>
              </p:txBody>
            </p:sp>
          </mc:Choice>
          <mc:Fallback xmlns="">
            <p:sp>
              <p:nvSpPr>
                <p:cNvPr id="16" name="文字方塊 15">
                  <a:extLst>
                    <a:ext uri="{FF2B5EF4-FFF2-40B4-BE49-F238E27FC236}">
                      <a16:creationId xmlns:a16="http://schemas.microsoft.com/office/drawing/2014/main" id="{88F46B87-6F9C-4945-AD7C-0FF6C0F122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18523" y="5239541"/>
                  <a:ext cx="340485" cy="330751"/>
                </a:xfrm>
                <a:prstGeom prst="rect">
                  <a:avLst/>
                </a:prstGeom>
                <a:blipFill>
                  <a:blip r:embed="rId12"/>
                  <a:stretch>
                    <a:fillRect l="-21277" r="-4255" b="-37778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文字方塊 17">
                  <a:extLst>
                    <a:ext uri="{FF2B5EF4-FFF2-40B4-BE49-F238E27FC236}">
                      <a16:creationId xmlns:a16="http://schemas.microsoft.com/office/drawing/2014/main" id="{E5854589-A6A8-463E-8B82-0054B934D0A8}"/>
                    </a:ext>
                  </a:extLst>
                </p:cNvPr>
                <p:cNvSpPr txBox="1"/>
                <p:nvPr/>
              </p:nvSpPr>
              <p:spPr>
                <a:xfrm>
                  <a:off x="7928047" y="4867453"/>
                  <a:ext cx="340485" cy="32983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TW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b="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zh-TW" altLang="en-US" b="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sup>
                        </m:sSubSup>
                      </m:oMath>
                    </m:oMathPara>
                  </a14:m>
                  <a:endParaRPr lang="en-US" altLang="zh-TW" i="1" dirty="0"/>
                </a:p>
              </p:txBody>
            </p:sp>
          </mc:Choice>
          <mc:Fallback xmlns="">
            <p:sp>
              <p:nvSpPr>
                <p:cNvPr id="18" name="文字方塊 17">
                  <a:extLst>
                    <a:ext uri="{FF2B5EF4-FFF2-40B4-BE49-F238E27FC236}">
                      <a16:creationId xmlns:a16="http://schemas.microsoft.com/office/drawing/2014/main" id="{E5854589-A6A8-463E-8B82-0054B934D0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28047" y="4867453"/>
                  <a:ext cx="340485" cy="329835"/>
                </a:xfrm>
                <a:prstGeom prst="rect">
                  <a:avLst/>
                </a:prstGeom>
                <a:blipFill>
                  <a:blip r:embed="rId13"/>
                  <a:stretch>
                    <a:fillRect l="-25532" t="-2222" b="-37778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066410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圖片 40">
            <a:extLst>
              <a:ext uri="{FF2B5EF4-FFF2-40B4-BE49-F238E27FC236}">
                <a16:creationId xmlns:a16="http://schemas.microsoft.com/office/drawing/2014/main" id="{68EF2BB6-A2F3-4AA1-9DF9-39EFD80518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107"/>
          <a:stretch/>
        </p:blipFill>
        <p:spPr>
          <a:xfrm>
            <a:off x="6356091" y="4149359"/>
            <a:ext cx="3699997" cy="2104326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Methodology </a:t>
            </a:r>
            <a:r>
              <a:rPr lang="en-US" altLang="zh-TW" dirty="0"/>
              <a:t>- Information Paths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825624"/>
            <a:ext cx="5241165" cy="4965793"/>
          </a:xfrm>
        </p:spPr>
        <p:txBody>
          <a:bodyPr>
            <a:normAutofit/>
          </a:bodyPr>
          <a:lstStyle/>
          <a:p>
            <a:pPr marL="914400" lvl="1" indent="-457200">
              <a:buFont typeface="+mj-lt"/>
              <a:buAutoNum type="arabicPeriod" startAt="5"/>
            </a:pPr>
            <a:r>
              <a:rPr lang="en-US" altLang="zh-TW" dirty="0"/>
              <a:t>None</a:t>
            </a:r>
            <a:endParaRPr lang="en-US" altLang="zh-TW" sz="4000" dirty="0"/>
          </a:p>
          <a:p>
            <a:pPr marL="914400" lvl="2" indent="0">
              <a:buNone/>
            </a:pPr>
            <a:endParaRPr lang="en-US" altLang="zh-TW" sz="1800" dirty="0"/>
          </a:p>
          <a:p>
            <a:pPr lvl="2"/>
            <a:r>
              <a:rPr lang="en-US" altLang="zh-TW" dirty="0"/>
              <a:t>Parameter-free</a:t>
            </a:r>
          </a:p>
          <a:p>
            <a:pPr lvl="2"/>
            <a:r>
              <a:rPr lang="en-US" altLang="zh-TW" dirty="0"/>
              <a:t>Designed to reduce the complexity of the model</a:t>
            </a:r>
          </a:p>
          <a:p>
            <a:pPr lvl="2"/>
            <a:endParaRPr lang="en-US" altLang="zh-TW" sz="1800" dirty="0"/>
          </a:p>
          <a:p>
            <a:pPr lvl="2"/>
            <a:endParaRPr lang="en-US" altLang="zh-TW" sz="1400" dirty="0"/>
          </a:p>
          <a:p>
            <a:pPr marL="914400" lvl="2" indent="0">
              <a:buNone/>
            </a:pPr>
            <a:endParaRPr lang="en-US" altLang="zh-TW" sz="1400" dirty="0"/>
          </a:p>
          <a:p>
            <a:pPr marL="914400" lvl="1" indent="-457200">
              <a:buFont typeface="+mj-lt"/>
              <a:buAutoNum type="arabicPeriod" startAt="5"/>
            </a:pPr>
            <a:r>
              <a:rPr lang="en-US" altLang="zh-TW" dirty="0"/>
              <a:t>Skip-connect Information Path</a:t>
            </a:r>
            <a:endParaRPr lang="en-US" altLang="zh-TW" sz="4000" dirty="0"/>
          </a:p>
          <a:p>
            <a:pPr marL="914400" lvl="2" indent="0">
              <a:buNone/>
            </a:pPr>
            <a:endParaRPr lang="en-US" altLang="zh-TW" sz="1800" dirty="0"/>
          </a:p>
          <a:p>
            <a:pPr lvl="2"/>
            <a:endParaRPr lang="en-US" altLang="zh-TW" sz="1800" dirty="0"/>
          </a:p>
          <a:p>
            <a:pPr lvl="2"/>
            <a:endParaRPr lang="en-US" altLang="zh-TW" sz="1400" dirty="0"/>
          </a:p>
          <a:p>
            <a:pPr lvl="2"/>
            <a:endParaRPr lang="en-US" altLang="zh-TW" sz="1400" dirty="0"/>
          </a:p>
          <a:p>
            <a:pPr lvl="2"/>
            <a:endParaRPr lang="en-US" altLang="zh-TW" sz="1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15</a:t>
            </a:fld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字方塊 17">
                <a:extLst>
                  <a:ext uri="{FF2B5EF4-FFF2-40B4-BE49-F238E27FC236}">
                    <a16:creationId xmlns:a16="http://schemas.microsoft.com/office/drawing/2014/main" id="{8CC2AA8F-9819-4068-A1EA-BCCA9E0A4B97}"/>
                  </a:ext>
                </a:extLst>
              </p:cNvPr>
              <p:cNvSpPr txBox="1"/>
              <p:nvPr/>
            </p:nvSpPr>
            <p:spPr>
              <a:xfrm>
                <a:off x="6098415" y="1977884"/>
                <a:ext cx="235834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18" name="文字方塊 17">
                <a:extLst>
                  <a:ext uri="{FF2B5EF4-FFF2-40B4-BE49-F238E27FC236}">
                    <a16:creationId xmlns:a16="http://schemas.microsoft.com/office/drawing/2014/main" id="{8CC2AA8F-9819-4068-A1EA-BCCA9E0A4B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8415" y="1977884"/>
                <a:ext cx="235834" cy="230832"/>
              </a:xfrm>
              <a:prstGeom prst="rect">
                <a:avLst/>
              </a:prstGeom>
              <a:blipFill>
                <a:blip r:embed="rId4"/>
                <a:stretch>
                  <a:fillRect l="-17949" r="-5128" b="-2105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字方塊 19">
                <a:extLst>
                  <a:ext uri="{FF2B5EF4-FFF2-40B4-BE49-F238E27FC236}">
                    <a16:creationId xmlns:a16="http://schemas.microsoft.com/office/drawing/2014/main" id="{C910BF70-B327-4245-9C9B-3E1D8D31002B}"/>
                  </a:ext>
                </a:extLst>
              </p:cNvPr>
              <p:cNvSpPr txBox="1"/>
              <p:nvPr/>
            </p:nvSpPr>
            <p:spPr>
              <a:xfrm>
                <a:off x="6096001" y="2264467"/>
                <a:ext cx="227626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20" name="文字方塊 19">
                <a:extLst>
                  <a:ext uri="{FF2B5EF4-FFF2-40B4-BE49-F238E27FC236}">
                    <a16:creationId xmlns:a16="http://schemas.microsoft.com/office/drawing/2014/main" id="{C910BF70-B327-4245-9C9B-3E1D8D3100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1" y="2264467"/>
                <a:ext cx="227626" cy="230832"/>
              </a:xfrm>
              <a:prstGeom prst="rect">
                <a:avLst/>
              </a:prstGeom>
              <a:blipFill>
                <a:blip r:embed="rId5"/>
                <a:stretch>
                  <a:fillRect l="-18919" r="-5405" b="-1842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文字方塊 20">
                <a:extLst>
                  <a:ext uri="{FF2B5EF4-FFF2-40B4-BE49-F238E27FC236}">
                    <a16:creationId xmlns:a16="http://schemas.microsoft.com/office/drawing/2014/main" id="{9BFB6E15-BC7B-44FE-AB6A-C483742E998D}"/>
                  </a:ext>
                </a:extLst>
              </p:cNvPr>
              <p:cNvSpPr txBox="1"/>
              <p:nvPr/>
            </p:nvSpPr>
            <p:spPr>
              <a:xfrm>
                <a:off x="6096000" y="2631425"/>
                <a:ext cx="235834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21" name="文字方塊 20">
                <a:extLst>
                  <a:ext uri="{FF2B5EF4-FFF2-40B4-BE49-F238E27FC236}">
                    <a16:creationId xmlns:a16="http://schemas.microsoft.com/office/drawing/2014/main" id="{9BFB6E15-BC7B-44FE-AB6A-C483742E99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631425"/>
                <a:ext cx="235834" cy="230832"/>
              </a:xfrm>
              <a:prstGeom prst="rect">
                <a:avLst/>
              </a:prstGeom>
              <a:blipFill>
                <a:blip r:embed="rId6"/>
                <a:stretch>
                  <a:fillRect l="-17949" r="-5128" b="-1842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字方塊 21">
                <a:extLst>
                  <a:ext uri="{FF2B5EF4-FFF2-40B4-BE49-F238E27FC236}">
                    <a16:creationId xmlns:a16="http://schemas.microsoft.com/office/drawing/2014/main" id="{F390C14C-0AF9-4F0F-9637-0FBC84200B70}"/>
                  </a:ext>
                </a:extLst>
              </p:cNvPr>
              <p:cNvSpPr txBox="1"/>
              <p:nvPr/>
            </p:nvSpPr>
            <p:spPr>
              <a:xfrm>
                <a:off x="6096000" y="3072697"/>
                <a:ext cx="235834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22" name="文字方塊 21">
                <a:extLst>
                  <a:ext uri="{FF2B5EF4-FFF2-40B4-BE49-F238E27FC236}">
                    <a16:creationId xmlns:a16="http://schemas.microsoft.com/office/drawing/2014/main" id="{F390C14C-0AF9-4F0F-9637-0FBC84200B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3072697"/>
                <a:ext cx="235834" cy="230832"/>
              </a:xfrm>
              <a:prstGeom prst="rect">
                <a:avLst/>
              </a:prstGeom>
              <a:blipFill>
                <a:blip r:embed="rId7"/>
                <a:stretch>
                  <a:fillRect l="-17949" r="-5128" b="-1842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群組 26">
            <a:extLst>
              <a:ext uri="{FF2B5EF4-FFF2-40B4-BE49-F238E27FC236}">
                <a16:creationId xmlns:a16="http://schemas.microsoft.com/office/drawing/2014/main" id="{13316554-EC17-4A2C-A30F-681E1B580EEE}"/>
              </a:ext>
            </a:extLst>
          </p:cNvPr>
          <p:cNvGrpSpPr>
            <a:grpSpLocks noChangeAspect="1"/>
          </p:cNvGrpSpPr>
          <p:nvPr/>
        </p:nvGrpSpPr>
        <p:grpSpPr>
          <a:xfrm>
            <a:off x="10203427" y="325916"/>
            <a:ext cx="1673499" cy="553610"/>
            <a:chOff x="8477314" y="349704"/>
            <a:chExt cx="3438095" cy="1137356"/>
          </a:xfrm>
        </p:grpSpPr>
        <p:pic>
          <p:nvPicPr>
            <p:cNvPr id="28" name="圖片 27">
              <a:extLst>
                <a:ext uri="{FF2B5EF4-FFF2-40B4-BE49-F238E27FC236}">
                  <a16:creationId xmlns:a16="http://schemas.microsoft.com/office/drawing/2014/main" id="{3245305E-7650-4141-B931-CE2FBDD28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477314" y="349704"/>
              <a:ext cx="3438095" cy="295238"/>
            </a:xfrm>
            <a:prstGeom prst="rect">
              <a:avLst/>
            </a:prstGeom>
          </p:spPr>
        </p:pic>
        <p:pic>
          <p:nvPicPr>
            <p:cNvPr id="29" name="圖片 28">
              <a:extLst>
                <a:ext uri="{FF2B5EF4-FFF2-40B4-BE49-F238E27FC236}">
                  <a16:creationId xmlns:a16="http://schemas.microsoft.com/office/drawing/2014/main" id="{2854ECCD-5942-47C4-82CA-822143F041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912"/>
            <a:stretch/>
          </p:blipFill>
          <p:spPr>
            <a:xfrm>
              <a:off x="8543623" y="761239"/>
              <a:ext cx="2010077" cy="266667"/>
            </a:xfrm>
            <a:prstGeom prst="rect">
              <a:avLst/>
            </a:prstGeom>
          </p:spPr>
        </p:pic>
        <p:pic>
          <p:nvPicPr>
            <p:cNvPr id="30" name="圖片 29">
              <a:extLst>
                <a:ext uri="{FF2B5EF4-FFF2-40B4-BE49-F238E27FC236}">
                  <a16:creationId xmlns:a16="http://schemas.microsoft.com/office/drawing/2014/main" id="{4157D88B-C658-4CB2-B2AB-031DF38748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543623" y="1144203"/>
              <a:ext cx="2695238" cy="342857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文字方塊 31">
                <a:extLst>
                  <a:ext uri="{FF2B5EF4-FFF2-40B4-BE49-F238E27FC236}">
                    <a16:creationId xmlns:a16="http://schemas.microsoft.com/office/drawing/2014/main" id="{C1E0CAF5-D4E7-4BB0-8DF9-D36000306F84}"/>
                  </a:ext>
                </a:extLst>
              </p:cNvPr>
              <p:cNvSpPr txBox="1"/>
              <p:nvPr/>
            </p:nvSpPr>
            <p:spPr>
              <a:xfrm>
                <a:off x="6087917" y="4284416"/>
                <a:ext cx="235834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32" name="文字方塊 31">
                <a:extLst>
                  <a:ext uri="{FF2B5EF4-FFF2-40B4-BE49-F238E27FC236}">
                    <a16:creationId xmlns:a16="http://schemas.microsoft.com/office/drawing/2014/main" id="{C1E0CAF5-D4E7-4BB0-8DF9-D36000306F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7917" y="4284416"/>
                <a:ext cx="235834" cy="230832"/>
              </a:xfrm>
              <a:prstGeom prst="rect">
                <a:avLst/>
              </a:prstGeom>
              <a:blipFill>
                <a:blip r:embed="rId11"/>
                <a:stretch>
                  <a:fillRect l="-18421" r="-7895" b="-2105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文字方塊 32">
                <a:extLst>
                  <a:ext uri="{FF2B5EF4-FFF2-40B4-BE49-F238E27FC236}">
                    <a16:creationId xmlns:a16="http://schemas.microsoft.com/office/drawing/2014/main" id="{A9237C22-78AF-49E2-85E5-D705C9AFF73B}"/>
                  </a:ext>
                </a:extLst>
              </p:cNvPr>
              <p:cNvSpPr txBox="1"/>
              <p:nvPr/>
            </p:nvSpPr>
            <p:spPr>
              <a:xfrm>
                <a:off x="6085503" y="4570999"/>
                <a:ext cx="227626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33" name="文字方塊 32">
                <a:extLst>
                  <a:ext uri="{FF2B5EF4-FFF2-40B4-BE49-F238E27FC236}">
                    <a16:creationId xmlns:a16="http://schemas.microsoft.com/office/drawing/2014/main" id="{A9237C22-78AF-49E2-85E5-D705C9AFF7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5503" y="4570999"/>
                <a:ext cx="227626" cy="230832"/>
              </a:xfrm>
              <a:prstGeom prst="rect">
                <a:avLst/>
              </a:prstGeom>
              <a:blipFill>
                <a:blip r:embed="rId12"/>
                <a:stretch>
                  <a:fillRect l="-18421" r="-5263" b="-1578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文字方塊 33">
                <a:extLst>
                  <a:ext uri="{FF2B5EF4-FFF2-40B4-BE49-F238E27FC236}">
                    <a16:creationId xmlns:a16="http://schemas.microsoft.com/office/drawing/2014/main" id="{5811FFEC-C38D-4ECA-8195-BAB65BB7048D}"/>
                  </a:ext>
                </a:extLst>
              </p:cNvPr>
              <p:cNvSpPr txBox="1"/>
              <p:nvPr/>
            </p:nvSpPr>
            <p:spPr>
              <a:xfrm>
                <a:off x="6085502" y="4937957"/>
                <a:ext cx="235834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34" name="文字方塊 33">
                <a:extLst>
                  <a:ext uri="{FF2B5EF4-FFF2-40B4-BE49-F238E27FC236}">
                    <a16:creationId xmlns:a16="http://schemas.microsoft.com/office/drawing/2014/main" id="{5811FFEC-C38D-4ECA-8195-BAB65BB704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5502" y="4937957"/>
                <a:ext cx="235834" cy="230832"/>
              </a:xfrm>
              <a:prstGeom prst="rect">
                <a:avLst/>
              </a:prstGeom>
              <a:blipFill>
                <a:blip r:embed="rId13"/>
                <a:stretch>
                  <a:fillRect l="-17949" r="-5128" b="-1842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文字方塊 34">
                <a:extLst>
                  <a:ext uri="{FF2B5EF4-FFF2-40B4-BE49-F238E27FC236}">
                    <a16:creationId xmlns:a16="http://schemas.microsoft.com/office/drawing/2014/main" id="{DFBD8913-88F2-4818-BE70-E9FEEB15449F}"/>
                  </a:ext>
                </a:extLst>
              </p:cNvPr>
              <p:cNvSpPr txBox="1"/>
              <p:nvPr/>
            </p:nvSpPr>
            <p:spPr>
              <a:xfrm>
                <a:off x="6085502" y="5379229"/>
                <a:ext cx="235834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35" name="文字方塊 34">
                <a:extLst>
                  <a:ext uri="{FF2B5EF4-FFF2-40B4-BE49-F238E27FC236}">
                    <a16:creationId xmlns:a16="http://schemas.microsoft.com/office/drawing/2014/main" id="{DFBD8913-88F2-4818-BE70-E9FEEB1544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5502" y="5379229"/>
                <a:ext cx="235834" cy="230832"/>
              </a:xfrm>
              <a:prstGeom prst="rect">
                <a:avLst/>
              </a:prstGeom>
              <a:blipFill>
                <a:blip r:embed="rId14"/>
                <a:stretch>
                  <a:fillRect l="-17949" r="-5128" b="-1842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圖片 39">
            <a:extLst>
              <a:ext uri="{FF2B5EF4-FFF2-40B4-BE49-F238E27FC236}">
                <a16:creationId xmlns:a16="http://schemas.microsoft.com/office/drawing/2014/main" id="{E177A3AD-1324-42C6-86D7-ABA9D7969E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06"/>
          <a:stretch/>
        </p:blipFill>
        <p:spPr>
          <a:xfrm>
            <a:off x="6362227" y="1825623"/>
            <a:ext cx="3702286" cy="21056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2" name="文字方塊 41">
                <a:extLst>
                  <a:ext uri="{FF2B5EF4-FFF2-40B4-BE49-F238E27FC236}">
                    <a16:creationId xmlns:a16="http://schemas.microsoft.com/office/drawing/2014/main" id="{4328BA14-445A-48E2-9A87-84D01BA3A994}"/>
                  </a:ext>
                </a:extLst>
              </p:cNvPr>
              <p:cNvSpPr txBox="1"/>
              <p:nvPr/>
            </p:nvSpPr>
            <p:spPr>
              <a:xfrm>
                <a:off x="10088130" y="4284416"/>
                <a:ext cx="233847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42" name="文字方塊 41">
                <a:extLst>
                  <a:ext uri="{FF2B5EF4-FFF2-40B4-BE49-F238E27FC236}">
                    <a16:creationId xmlns:a16="http://schemas.microsoft.com/office/drawing/2014/main" id="{4328BA14-445A-48E2-9A87-84D01BA3A9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8130" y="4284416"/>
                <a:ext cx="233847" cy="230832"/>
              </a:xfrm>
              <a:prstGeom prst="rect">
                <a:avLst/>
              </a:prstGeom>
              <a:blipFill>
                <a:blip r:embed="rId15"/>
                <a:stretch>
                  <a:fillRect l="-18421" r="-7895" b="-2105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文字方塊 42">
                <a:extLst>
                  <a:ext uri="{FF2B5EF4-FFF2-40B4-BE49-F238E27FC236}">
                    <a16:creationId xmlns:a16="http://schemas.microsoft.com/office/drawing/2014/main" id="{99FED92E-796C-4680-837D-73ED47A94DFF}"/>
                  </a:ext>
                </a:extLst>
              </p:cNvPr>
              <p:cNvSpPr txBox="1"/>
              <p:nvPr/>
            </p:nvSpPr>
            <p:spPr>
              <a:xfrm>
                <a:off x="10085716" y="4570999"/>
                <a:ext cx="225639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43" name="文字方塊 42">
                <a:extLst>
                  <a:ext uri="{FF2B5EF4-FFF2-40B4-BE49-F238E27FC236}">
                    <a16:creationId xmlns:a16="http://schemas.microsoft.com/office/drawing/2014/main" id="{99FED92E-796C-4680-837D-73ED47A94D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5716" y="4570999"/>
                <a:ext cx="225639" cy="230832"/>
              </a:xfrm>
              <a:prstGeom prst="rect">
                <a:avLst/>
              </a:prstGeom>
              <a:blipFill>
                <a:blip r:embed="rId16"/>
                <a:stretch>
                  <a:fillRect l="-18919" r="-8108" b="-1578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文字方塊 43">
                <a:extLst>
                  <a:ext uri="{FF2B5EF4-FFF2-40B4-BE49-F238E27FC236}">
                    <a16:creationId xmlns:a16="http://schemas.microsoft.com/office/drawing/2014/main" id="{796E92D6-95E6-4F3D-9333-04EC85F2E08B}"/>
                  </a:ext>
                </a:extLst>
              </p:cNvPr>
              <p:cNvSpPr txBox="1"/>
              <p:nvPr/>
            </p:nvSpPr>
            <p:spPr>
              <a:xfrm>
                <a:off x="10085715" y="4937957"/>
                <a:ext cx="233847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44" name="文字方塊 43">
                <a:extLst>
                  <a:ext uri="{FF2B5EF4-FFF2-40B4-BE49-F238E27FC236}">
                    <a16:creationId xmlns:a16="http://schemas.microsoft.com/office/drawing/2014/main" id="{796E92D6-95E6-4F3D-9333-04EC85F2E0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5715" y="4937957"/>
                <a:ext cx="233847" cy="230832"/>
              </a:xfrm>
              <a:prstGeom prst="rect">
                <a:avLst/>
              </a:prstGeom>
              <a:blipFill>
                <a:blip r:embed="rId17"/>
                <a:stretch>
                  <a:fillRect l="-17949" r="-5128" b="-1842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文字方塊 44">
                <a:extLst>
                  <a:ext uri="{FF2B5EF4-FFF2-40B4-BE49-F238E27FC236}">
                    <a16:creationId xmlns:a16="http://schemas.microsoft.com/office/drawing/2014/main" id="{790AC47D-06DF-46B6-98EE-C6AB015D0FBA}"/>
                  </a:ext>
                </a:extLst>
              </p:cNvPr>
              <p:cNvSpPr txBox="1"/>
              <p:nvPr/>
            </p:nvSpPr>
            <p:spPr>
              <a:xfrm>
                <a:off x="10085715" y="5379229"/>
                <a:ext cx="233847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TW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TW" altLang="en-US" sz="15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US" altLang="zh-TW" sz="1500" b="0" dirty="0"/>
              </a:p>
            </p:txBody>
          </p:sp>
        </mc:Choice>
        <mc:Fallback xmlns="">
          <p:sp>
            <p:nvSpPr>
              <p:cNvPr id="45" name="文字方塊 44">
                <a:extLst>
                  <a:ext uri="{FF2B5EF4-FFF2-40B4-BE49-F238E27FC236}">
                    <a16:creationId xmlns:a16="http://schemas.microsoft.com/office/drawing/2014/main" id="{790AC47D-06DF-46B6-98EE-C6AB015D0F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5715" y="5379229"/>
                <a:ext cx="233847" cy="230832"/>
              </a:xfrm>
              <a:prstGeom prst="rect">
                <a:avLst/>
              </a:prstGeom>
              <a:blipFill>
                <a:blip r:embed="rId18"/>
                <a:stretch>
                  <a:fillRect l="-17949" r="-5128" b="-1842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1336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Methodology </a:t>
            </a:r>
            <a:r>
              <a:rPr lang="en-US" altLang="zh-TW" dirty="0"/>
              <a:t>- One-shot Search</a:t>
            </a:r>
            <a:endParaRPr lang="zh-TW" altLang="en-US" b="1" dirty="0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838200" y="1825626"/>
            <a:ext cx="4392371" cy="2678998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400" dirty="0"/>
              <a:t>Super-net Training</a:t>
            </a:r>
          </a:p>
          <a:p>
            <a:pPr lvl="1"/>
            <a:r>
              <a:rPr lang="en-US" altLang="zh-TW" sz="2000" dirty="0"/>
              <a:t>Edge Importance Weighting</a:t>
            </a:r>
          </a:p>
          <a:p>
            <a:pPr lvl="1"/>
            <a:r>
              <a:rPr lang="en-US" altLang="zh-TW" sz="2000" dirty="0"/>
              <a:t>Fair Sampling</a:t>
            </a:r>
          </a:p>
          <a:p>
            <a:r>
              <a:rPr lang="en-US" altLang="zh-TW" sz="2400" dirty="0"/>
              <a:t>Sub-net Search</a:t>
            </a:r>
          </a:p>
          <a:p>
            <a:pPr lvl="1"/>
            <a:r>
              <a:rPr lang="en-US" altLang="zh-TW" sz="2000" dirty="0"/>
              <a:t>Evolutionary Algorithm</a:t>
            </a:r>
          </a:p>
          <a:p>
            <a:pPr lvl="1"/>
            <a:endParaRPr lang="en-US" altLang="zh-TW" dirty="0"/>
          </a:p>
          <a:p>
            <a:pPr lvl="1"/>
            <a:endParaRPr lang="en-US" altLang="zh-TW" dirty="0"/>
          </a:p>
          <a:p>
            <a:pPr marL="0" indent="0">
              <a:buNone/>
            </a:pPr>
            <a:endParaRPr lang="en-US" altLang="zh-TW" dirty="0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9270B2C6-E176-48D5-A860-1CA2F76E726E}" type="slidenum">
              <a:rPr lang="zh-TW" altLang="en-US" smtClean="0"/>
              <a:t>16</a:t>
            </a:fld>
            <a:endParaRPr lang="zh-TW" altLang="en-US"/>
          </a:p>
        </p:txBody>
      </p:sp>
      <p:pic>
        <p:nvPicPr>
          <p:cNvPr id="32" name="圖片 31">
            <a:extLst>
              <a:ext uri="{FF2B5EF4-FFF2-40B4-BE49-F238E27FC236}">
                <a16:creationId xmlns:a16="http://schemas.microsoft.com/office/drawing/2014/main" id="{F9DA3EE1-98CC-4256-AE3C-56B2DCC5DD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914" t="-12865" r="-2381" b="-12577"/>
          <a:stretch/>
        </p:blipFill>
        <p:spPr>
          <a:xfrm>
            <a:off x="6207113" y="1971532"/>
            <a:ext cx="4016361" cy="781047"/>
          </a:xfrm>
          <a:prstGeom prst="rect">
            <a:avLst/>
          </a:prstGeom>
          <a:ln>
            <a:solidFill>
              <a:schemeClr val="accent1"/>
            </a:solidFill>
            <a:prstDash val="lgDashDot"/>
          </a:ln>
        </p:spPr>
      </p:pic>
      <p:pic>
        <p:nvPicPr>
          <p:cNvPr id="34" name="圖片 33">
            <a:extLst>
              <a:ext uri="{FF2B5EF4-FFF2-40B4-BE49-F238E27FC236}">
                <a16:creationId xmlns:a16="http://schemas.microsoft.com/office/drawing/2014/main" id="{86472D48-BCCF-452A-AF7C-2DE595E852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288" t="-18979" r="-1865" b="-15890"/>
          <a:stretch/>
        </p:blipFill>
        <p:spPr>
          <a:xfrm>
            <a:off x="6207113" y="3033424"/>
            <a:ext cx="5187936" cy="850812"/>
          </a:xfrm>
          <a:prstGeom prst="rect">
            <a:avLst/>
          </a:prstGeom>
          <a:ln>
            <a:solidFill>
              <a:schemeClr val="accent1"/>
            </a:solidFill>
            <a:prstDash val="lgDashDot"/>
          </a:ln>
        </p:spPr>
      </p:pic>
      <p:grpSp>
        <p:nvGrpSpPr>
          <p:cNvPr id="35" name="群組 34">
            <a:extLst>
              <a:ext uri="{FF2B5EF4-FFF2-40B4-BE49-F238E27FC236}">
                <a16:creationId xmlns:a16="http://schemas.microsoft.com/office/drawing/2014/main" id="{78D6B35F-1BD7-485A-9F8A-B4607FDF5EF9}"/>
              </a:ext>
            </a:extLst>
          </p:cNvPr>
          <p:cNvGrpSpPr>
            <a:grpSpLocks noChangeAspect="1"/>
          </p:cNvGrpSpPr>
          <p:nvPr/>
        </p:nvGrpSpPr>
        <p:grpSpPr>
          <a:xfrm>
            <a:off x="1135783" y="4205701"/>
            <a:ext cx="4849106" cy="2277032"/>
            <a:chOff x="4427621" y="2969032"/>
            <a:chExt cx="6926179" cy="3252379"/>
          </a:xfrm>
        </p:grpSpPr>
        <p:pic>
          <p:nvPicPr>
            <p:cNvPr id="36" name="圖片 35">
              <a:extLst>
                <a:ext uri="{FF2B5EF4-FFF2-40B4-BE49-F238E27FC236}">
                  <a16:creationId xmlns:a16="http://schemas.microsoft.com/office/drawing/2014/main" id="{9BFEA52E-C58A-4D99-BEB9-4AB5E6693F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63" t="732" r="894"/>
            <a:stretch/>
          </p:blipFill>
          <p:spPr>
            <a:xfrm>
              <a:off x="4427621" y="3224462"/>
              <a:ext cx="6926179" cy="2996949"/>
            </a:xfrm>
            <a:prstGeom prst="rect">
              <a:avLst/>
            </a:prstGeom>
          </p:spPr>
        </p:pic>
        <p:pic>
          <p:nvPicPr>
            <p:cNvPr id="37" name="圖片 36">
              <a:extLst>
                <a:ext uri="{FF2B5EF4-FFF2-40B4-BE49-F238E27FC236}">
                  <a16:creationId xmlns:a16="http://schemas.microsoft.com/office/drawing/2014/main" id="{1B693D74-2C23-4125-9770-242EA93DAE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27621" y="2969032"/>
              <a:ext cx="6926179" cy="189052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內容版面配置區 2">
                <a:extLst>
                  <a:ext uri="{FF2B5EF4-FFF2-40B4-BE49-F238E27FC236}">
                    <a16:creationId xmlns:a16="http://schemas.microsoft.com/office/drawing/2014/main" id="{DBD0C48F-D9C0-4D05-A2B6-6190096EB02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74055" y="4146361"/>
                <a:ext cx="4779745" cy="2209989"/>
              </a:xfrm>
              <a:prstGeom prst="rect">
                <a:avLst/>
              </a:prstGeom>
            </p:spPr>
            <p:txBody>
              <a:bodyPr vert="horz" lIns="91440" tIns="45720" rIns="91440" bIns="45720" numCol="1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en-US" altLang="zh-TW" sz="140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altLang="zh-TW" sz="1400" dirty="0"/>
                  <a:t> : Architecture search space</a:t>
                </a:r>
              </a:p>
              <a:p>
                <a14:m>
                  <m:oMath xmlns:m="http://schemas.openxmlformats.org/officeDocument/2006/math">
                    <m:r>
                      <a:rPr lang="en-US" altLang="zh-TW" sz="1400" i="1" dirty="0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altLang="zh-TW" sz="1400" dirty="0"/>
                  <a:t> : Weights of super-net</a:t>
                </a:r>
              </a:p>
              <a:p>
                <a14:m>
                  <m:oMath xmlns:m="http://schemas.openxmlformats.org/officeDocument/2006/math">
                    <m:r>
                      <a:rPr lang="en-US" altLang="zh-TW" sz="14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TW" sz="1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TW" sz="14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zh-TW" sz="14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TW" sz="1400" i="1" dirty="0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altLang="zh-TW" sz="1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TW" sz="1400" dirty="0"/>
                  <a:t> : The architecture space A is encoded in a super-net</a:t>
                </a:r>
              </a:p>
            </p:txBody>
          </p:sp>
        </mc:Choice>
        <mc:Fallback xmlns="">
          <p:sp>
            <p:nvSpPr>
              <p:cNvPr id="38" name="內容版面配置區 2">
                <a:extLst>
                  <a:ext uri="{FF2B5EF4-FFF2-40B4-BE49-F238E27FC236}">
                    <a16:creationId xmlns:a16="http://schemas.microsoft.com/office/drawing/2014/main" id="{DBD0C48F-D9C0-4D05-A2B6-6190096EB0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4055" y="4146361"/>
                <a:ext cx="4779745" cy="2209989"/>
              </a:xfrm>
              <a:prstGeom prst="rect">
                <a:avLst/>
              </a:prstGeom>
              <a:blipFill>
                <a:blip r:embed="rId7"/>
                <a:stretch>
                  <a:fillRect l="-127" t="-1377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直線單箭頭接點 39">
            <a:extLst>
              <a:ext uri="{FF2B5EF4-FFF2-40B4-BE49-F238E27FC236}">
                <a16:creationId xmlns:a16="http://schemas.microsoft.com/office/drawing/2014/main" id="{AB858920-B215-4762-B9C9-8BB0B1B596FC}"/>
              </a:ext>
            </a:extLst>
          </p:cNvPr>
          <p:cNvCxnSpPr>
            <a:cxnSpLocks/>
          </p:cNvCxnSpPr>
          <p:nvPr/>
        </p:nvCxnSpPr>
        <p:spPr>
          <a:xfrm>
            <a:off x="3524250" y="2039247"/>
            <a:ext cx="2460639" cy="0"/>
          </a:xfrm>
          <a:prstGeom prst="straightConnector1">
            <a:avLst/>
          </a:prstGeom>
          <a:ln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單箭頭接點 40">
            <a:extLst>
              <a:ext uri="{FF2B5EF4-FFF2-40B4-BE49-F238E27FC236}">
                <a16:creationId xmlns:a16="http://schemas.microsoft.com/office/drawing/2014/main" id="{93F418B3-D5B2-45F4-8CF6-C04D88B54B20}"/>
              </a:ext>
            </a:extLst>
          </p:cNvPr>
          <p:cNvCxnSpPr>
            <a:cxnSpLocks/>
          </p:cNvCxnSpPr>
          <p:nvPr/>
        </p:nvCxnSpPr>
        <p:spPr>
          <a:xfrm>
            <a:off x="3143250" y="3165125"/>
            <a:ext cx="2841639" cy="0"/>
          </a:xfrm>
          <a:prstGeom prst="straightConnector1">
            <a:avLst/>
          </a:prstGeom>
          <a:ln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0684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Methodology </a:t>
            </a:r>
            <a:r>
              <a:rPr lang="en-US" altLang="zh-TW" dirty="0"/>
              <a:t>- One-shot Search</a:t>
            </a:r>
            <a:endParaRPr lang="zh-TW" altLang="en-US" b="1" dirty="0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838200" y="1825626"/>
            <a:ext cx="4392371" cy="2678998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400" dirty="0"/>
              <a:t>Super-net Training</a:t>
            </a:r>
          </a:p>
          <a:p>
            <a:pPr lvl="1"/>
            <a:r>
              <a:rPr lang="en-US" altLang="zh-TW" sz="2000" dirty="0"/>
              <a:t>Edge Importance Weighting</a:t>
            </a:r>
          </a:p>
          <a:p>
            <a:pPr lvl="1"/>
            <a:r>
              <a:rPr lang="en-US" altLang="zh-TW" sz="2000" dirty="0"/>
              <a:t>Fair Sampling</a:t>
            </a:r>
          </a:p>
          <a:p>
            <a:r>
              <a:rPr lang="en-US" altLang="zh-TW" sz="2400" dirty="0"/>
              <a:t>Sub-net Search</a:t>
            </a:r>
          </a:p>
          <a:p>
            <a:pPr lvl="1"/>
            <a:r>
              <a:rPr lang="en-US" altLang="zh-TW" sz="2000" dirty="0"/>
              <a:t>Evolutionary Algorithm</a:t>
            </a:r>
          </a:p>
          <a:p>
            <a:pPr lvl="1"/>
            <a:endParaRPr lang="en-US" altLang="zh-TW" dirty="0"/>
          </a:p>
          <a:p>
            <a:pPr lvl="1"/>
            <a:endParaRPr lang="en-US" altLang="zh-TW" dirty="0"/>
          </a:p>
          <a:p>
            <a:pPr marL="0" indent="0">
              <a:buNone/>
            </a:pPr>
            <a:endParaRPr lang="en-US" altLang="zh-TW" dirty="0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17</a:t>
            </a:fld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5F9B3BD8-9822-4CA8-BAE0-B487F86E5657}"/>
                  </a:ext>
                </a:extLst>
              </p:cNvPr>
              <p:cNvSpPr txBox="1"/>
              <p:nvPr/>
            </p:nvSpPr>
            <p:spPr>
              <a:xfrm>
                <a:off x="7473116" y="1826235"/>
                <a:ext cx="2274968" cy="485005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  <a:prstDash val="lgDashDot"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t-BR" altLang="zh-TW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pt-BR" altLang="zh-TW" i="1" dirty="0"/>
                          <m:t>6</m:t>
                        </m:r>
                      </m:e>
                      <m:sup>
                        <m:f>
                          <m:fPr>
                            <m:ctrlPr>
                              <a:rPr lang="pt-BR" altLang="zh-TW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t-BR" altLang="zh-TW" b="0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pt-BR" altLang="zh-TW" b="0" i="1" dirty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pt-BR" altLang="zh-TW" b="0" i="1" dirty="0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pt-BR" altLang="zh-TW" b="0" i="1" dirty="0">
                                <a:latin typeface="Cambria Math" panose="02040503050406030204" pitchFamily="18" charset="0"/>
                              </a:rPr>
                              <m:t>+1)</m:t>
                            </m:r>
                          </m:num>
                          <m:den>
                            <m:r>
                              <a:rPr lang="pt-BR" altLang="zh-TW" b="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pt-BR" altLang="zh-TW" i="1" dirty="0"/>
                  <a:t> possible DAGs</a:t>
                </a:r>
                <a:endParaRPr lang="zh-TW" altLang="en-US" i="1" dirty="0"/>
              </a:p>
            </p:txBody>
          </p:sp>
        </mc:Choice>
        <mc:Fallback xmlns=""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5F9B3BD8-9822-4CA8-BAE0-B487F86E56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3116" y="1826235"/>
                <a:ext cx="2274968" cy="485005"/>
              </a:xfrm>
              <a:prstGeom prst="rect">
                <a:avLst/>
              </a:prstGeom>
              <a:blipFill>
                <a:blip r:embed="rId3"/>
                <a:stretch>
                  <a:fillRect r="-1867" b="-18519"/>
                </a:stretch>
              </a:blipFill>
              <a:ln>
                <a:solidFill>
                  <a:schemeClr val="accent1"/>
                </a:solidFill>
                <a:prstDash val="lgDashDot"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內容版面配置區 2">
            <a:extLst>
              <a:ext uri="{FF2B5EF4-FFF2-40B4-BE49-F238E27FC236}">
                <a16:creationId xmlns:a16="http://schemas.microsoft.com/office/drawing/2014/main" id="{7FBB5849-7E59-4BB8-AE1E-278163D193E0}"/>
              </a:ext>
            </a:extLst>
          </p:cNvPr>
          <p:cNvSpPr txBox="1">
            <a:spLocks/>
          </p:cNvSpPr>
          <p:nvPr/>
        </p:nvSpPr>
        <p:spPr>
          <a:xfrm>
            <a:off x="6579433" y="4146362"/>
            <a:ext cx="4774367" cy="1908276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400" dirty="0"/>
              <a:t>The input node P is the extracted feature from the backbone.</a:t>
            </a:r>
          </a:p>
          <a:p>
            <a:r>
              <a:rPr lang="en-US" altLang="zh-TW" sz="1400" dirty="0"/>
              <a:t>The output node O is the final output feature pyramid.</a:t>
            </a:r>
          </a:p>
          <a:p>
            <a:r>
              <a:rPr lang="en-US" altLang="zh-TW" sz="1400" dirty="0"/>
              <a:t>The intermediate nodes x</a:t>
            </a:r>
            <a:r>
              <a:rPr lang="en-US" altLang="zh-TW" sz="1400" baseline="-25000" dirty="0"/>
              <a:t>i</a:t>
            </a:r>
            <a:r>
              <a:rPr lang="zh-TW" altLang="en-US" sz="1400" baseline="-25000" dirty="0"/>
              <a:t> </a:t>
            </a:r>
            <a:r>
              <a:rPr lang="en-US" altLang="zh-TW" sz="1400" dirty="0"/>
              <a:t>are also feature pyramids.</a:t>
            </a:r>
          </a:p>
          <a:p>
            <a:r>
              <a:rPr lang="en-US" altLang="zh-TW" sz="1400" dirty="0"/>
              <a:t>Each directed edge (</a:t>
            </a:r>
            <a:r>
              <a:rPr lang="en-US" altLang="zh-TW" sz="1400" i="1" dirty="0" err="1"/>
              <a:t>i</a:t>
            </a:r>
            <a:r>
              <a:rPr lang="en-US" altLang="zh-TW" sz="1400" i="1" dirty="0"/>
              <a:t>, j</a:t>
            </a:r>
            <a:r>
              <a:rPr lang="en-US" altLang="zh-TW" sz="1400" dirty="0"/>
              <a:t>) is associated with some information path IP(</a:t>
            </a:r>
            <a:r>
              <a:rPr lang="en-US" altLang="zh-TW" sz="1400" i="1" dirty="0" err="1"/>
              <a:t>i</a:t>
            </a:r>
            <a:r>
              <a:rPr lang="en-US" altLang="zh-TW" sz="1400" i="1" dirty="0"/>
              <a:t>, j</a:t>
            </a:r>
            <a:r>
              <a:rPr lang="en-US" altLang="zh-TW" sz="1400" dirty="0"/>
              <a:t>) that transforms </a:t>
            </a:r>
            <a:r>
              <a:rPr lang="en-US" altLang="zh-TW" sz="1400" i="1" dirty="0"/>
              <a:t>x</a:t>
            </a:r>
            <a:r>
              <a:rPr lang="en-US" altLang="zh-TW" sz="1400" i="1" baseline="-25000" dirty="0"/>
              <a:t>i</a:t>
            </a:r>
            <a:r>
              <a:rPr lang="en-US" altLang="zh-TW" sz="1400" dirty="0"/>
              <a:t> to </a:t>
            </a:r>
            <a:r>
              <a:rPr lang="en-US" altLang="zh-TW" sz="1400" i="1" dirty="0" err="1"/>
              <a:t>x</a:t>
            </a:r>
            <a:r>
              <a:rPr lang="en-US" altLang="zh-TW" sz="1400" i="1" baseline="-25000" dirty="0" err="1"/>
              <a:t>j</a:t>
            </a:r>
            <a:r>
              <a:rPr lang="en-US" altLang="zh-TW" sz="1400" dirty="0"/>
              <a:t>.</a:t>
            </a:r>
            <a:endParaRPr lang="en-US" altLang="zh-TW" sz="1400" baseline="-25000" dirty="0"/>
          </a:p>
        </p:txBody>
      </p:sp>
      <p:pic>
        <p:nvPicPr>
          <p:cNvPr id="14" name="圖片 13">
            <a:extLst>
              <a:ext uri="{FF2B5EF4-FFF2-40B4-BE49-F238E27FC236}">
                <a16:creationId xmlns:a16="http://schemas.microsoft.com/office/drawing/2014/main" id="{B9B4CEAA-C09C-4477-BE77-DB28E66137B2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/>
          <a:srcRect t="-7740" b="-6819"/>
          <a:stretch/>
        </p:blipFill>
        <p:spPr>
          <a:xfrm>
            <a:off x="7473116" y="2469814"/>
            <a:ext cx="2274968" cy="730064"/>
          </a:xfrm>
          <a:prstGeom prst="rect">
            <a:avLst/>
          </a:prstGeom>
          <a:ln>
            <a:solidFill>
              <a:schemeClr val="accent1"/>
            </a:solidFill>
            <a:prstDash val="lgDashDot"/>
          </a:ln>
        </p:spPr>
      </p:pic>
      <p:grpSp>
        <p:nvGrpSpPr>
          <p:cNvPr id="15" name="群組 14">
            <a:extLst>
              <a:ext uri="{FF2B5EF4-FFF2-40B4-BE49-F238E27FC236}">
                <a16:creationId xmlns:a16="http://schemas.microsoft.com/office/drawing/2014/main" id="{C9B7482E-1514-4AA3-BD19-215B36177E8E}"/>
              </a:ext>
            </a:extLst>
          </p:cNvPr>
          <p:cNvGrpSpPr>
            <a:grpSpLocks noChangeAspect="1"/>
          </p:cNvGrpSpPr>
          <p:nvPr/>
        </p:nvGrpSpPr>
        <p:grpSpPr>
          <a:xfrm>
            <a:off x="1135783" y="4205701"/>
            <a:ext cx="4849106" cy="2277032"/>
            <a:chOff x="4427621" y="2969032"/>
            <a:chExt cx="6926179" cy="3252379"/>
          </a:xfrm>
        </p:grpSpPr>
        <p:pic>
          <p:nvPicPr>
            <p:cNvPr id="17" name="圖片 16">
              <a:extLst>
                <a:ext uri="{FF2B5EF4-FFF2-40B4-BE49-F238E27FC236}">
                  <a16:creationId xmlns:a16="http://schemas.microsoft.com/office/drawing/2014/main" id="{5AA2EC19-E992-4BCA-A3E9-0E0402C0FB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63" t="732" r="894"/>
            <a:stretch/>
          </p:blipFill>
          <p:spPr>
            <a:xfrm>
              <a:off x="4427621" y="3224462"/>
              <a:ext cx="6926179" cy="2996949"/>
            </a:xfrm>
            <a:prstGeom prst="rect">
              <a:avLst/>
            </a:prstGeom>
          </p:spPr>
        </p:pic>
        <p:pic>
          <p:nvPicPr>
            <p:cNvPr id="18" name="圖片 17">
              <a:extLst>
                <a:ext uri="{FF2B5EF4-FFF2-40B4-BE49-F238E27FC236}">
                  <a16:creationId xmlns:a16="http://schemas.microsoft.com/office/drawing/2014/main" id="{F53D9070-4ADE-420E-99F9-7FE5AA8E0E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27621" y="2969032"/>
              <a:ext cx="6926179" cy="189052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字方塊 3">
                <a:extLst>
                  <a:ext uri="{FF2B5EF4-FFF2-40B4-BE49-F238E27FC236}">
                    <a16:creationId xmlns:a16="http://schemas.microsoft.com/office/drawing/2014/main" id="{34925A8D-A176-421B-A9C2-9E7A1ABF0B75}"/>
                  </a:ext>
                </a:extLst>
              </p:cNvPr>
              <p:cNvSpPr txBox="1"/>
              <p:nvPr/>
            </p:nvSpPr>
            <p:spPr>
              <a:xfrm>
                <a:off x="6537841" y="3358452"/>
                <a:ext cx="48575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altLang="zh-TW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US" altLang="zh-TW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𝐼𝑃</m:t>
                      </m:r>
                      <m:r>
                        <a:rPr lang="en-US" altLang="zh-TW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(1,4)(</m:t>
                      </m:r>
                      <m:sSub>
                        <m:sSubPr>
                          <m:ctrlPr>
                            <a:rPr lang="en-US" altLang="zh-TW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TW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r>
                        <a:rPr lang="en-US" altLang="zh-TW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𝐼𝑃</m:t>
                      </m:r>
                      <m:r>
                        <a:rPr lang="en-US" altLang="zh-TW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(2,4)(</m:t>
                      </m:r>
                      <m:sSub>
                        <m:sSubPr>
                          <m:ctrlPr>
                            <a:rPr lang="en-US" altLang="zh-TW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r>
                        <a:rPr lang="en-US" altLang="zh-TW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𝐼𝑃</m:t>
                      </m:r>
                      <m:r>
                        <a:rPr lang="en-US" altLang="zh-TW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(3,4)(</m:t>
                      </m:r>
                      <m:sSub>
                        <m:sSubPr>
                          <m:ctrlPr>
                            <a:rPr lang="en-US" altLang="zh-TW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TW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TW" dirty="0"/>
              </a:p>
            </p:txBody>
          </p:sp>
        </mc:Choice>
        <mc:Fallback xmlns="">
          <p:sp>
            <p:nvSpPr>
              <p:cNvPr id="4" name="文字方塊 3">
                <a:extLst>
                  <a:ext uri="{FF2B5EF4-FFF2-40B4-BE49-F238E27FC236}">
                    <a16:creationId xmlns:a16="http://schemas.microsoft.com/office/drawing/2014/main" id="{34925A8D-A176-421B-A9C2-9E7A1ABF0B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7841" y="3358452"/>
                <a:ext cx="4857549" cy="369332"/>
              </a:xfrm>
              <a:prstGeom prst="rect">
                <a:avLst/>
              </a:prstGeom>
              <a:blipFill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617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2">
            <a:extLst>
              <a:ext uri="{FF2B5EF4-FFF2-40B4-BE49-F238E27FC236}">
                <a16:creationId xmlns:a16="http://schemas.microsoft.com/office/drawing/2014/main" id="{BEC28C57-AEBB-4A5E-B4F0-E1FA01DC593F}"/>
              </a:ext>
            </a:extLst>
          </p:cNvPr>
          <p:cNvSpPr txBox="1">
            <a:spLocks/>
          </p:cNvSpPr>
          <p:nvPr/>
        </p:nvSpPr>
        <p:spPr>
          <a:xfrm>
            <a:off x="6092667" y="1825625"/>
            <a:ext cx="5133901" cy="4149047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000" dirty="0"/>
              <a:t>Adapt to the multiple paths optimization</a:t>
            </a:r>
          </a:p>
          <a:p>
            <a:endParaRPr lang="en-US" altLang="zh-TW" sz="2000" dirty="0"/>
          </a:p>
          <a:p>
            <a:endParaRPr lang="en-US" altLang="zh-TW" sz="2000" dirty="0"/>
          </a:p>
          <a:p>
            <a:r>
              <a:rPr lang="en-US" altLang="zh-TW" sz="2000" dirty="0"/>
              <a:t>Super-net training</a:t>
            </a:r>
          </a:p>
          <a:p>
            <a:endParaRPr lang="en-US" altLang="zh-TW" sz="2000" dirty="0"/>
          </a:p>
          <a:p>
            <a:endParaRPr lang="en-US" altLang="zh-TW" sz="2000" dirty="0"/>
          </a:p>
          <a:p>
            <a:r>
              <a:rPr lang="en-US" altLang="zh-TW" sz="2000" dirty="0"/>
              <a:t>Loss with L</a:t>
            </a:r>
            <a:r>
              <a:rPr lang="en-US" altLang="zh-TW" sz="2000" baseline="-25000" dirty="0"/>
              <a:t>1</a:t>
            </a:r>
            <a:r>
              <a:rPr lang="en-US" altLang="zh-TW" sz="2000" dirty="0"/>
              <a:t> regularization</a:t>
            </a:r>
          </a:p>
          <a:p>
            <a:endParaRPr lang="en-US" altLang="zh-TW" sz="2000" dirty="0"/>
          </a:p>
          <a:p>
            <a:endParaRPr lang="en-US" altLang="zh-TW" sz="2000" dirty="0"/>
          </a:p>
          <a:p>
            <a:pPr lvl="1"/>
            <a:endParaRPr lang="en-US" altLang="zh-TW" sz="2000" dirty="0"/>
          </a:p>
          <a:p>
            <a:pPr marL="0" indent="0">
              <a:buNone/>
            </a:pPr>
            <a:endParaRPr lang="en-US" altLang="zh-TW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Methodology </a:t>
            </a:r>
            <a:r>
              <a:rPr lang="en-US" altLang="zh-TW" dirty="0"/>
              <a:t>- One-shot Search</a:t>
            </a:r>
            <a:endParaRPr lang="zh-TW" altLang="en-US" b="1" dirty="0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838200" y="1825625"/>
            <a:ext cx="3762375" cy="2875331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400" dirty="0"/>
              <a:t>Super-net Training</a:t>
            </a:r>
          </a:p>
          <a:p>
            <a:pPr lvl="1"/>
            <a:r>
              <a:rPr lang="en-US" altLang="zh-TW" sz="2000" dirty="0"/>
              <a:t>Edge Importance Weighting</a:t>
            </a:r>
          </a:p>
          <a:p>
            <a:pPr lvl="1"/>
            <a:r>
              <a:rPr lang="en-US" altLang="zh-TW" sz="2000" dirty="0">
                <a:solidFill>
                  <a:schemeClr val="bg1">
                    <a:lumMod val="75000"/>
                  </a:schemeClr>
                </a:solidFill>
              </a:rPr>
              <a:t>Fair Sampling</a:t>
            </a:r>
          </a:p>
          <a:p>
            <a:r>
              <a:rPr lang="en-US" altLang="zh-TW" sz="2400" dirty="0">
                <a:solidFill>
                  <a:schemeClr val="bg1">
                    <a:lumMod val="75000"/>
                  </a:schemeClr>
                </a:solidFill>
              </a:rPr>
              <a:t>Sub-net Search</a:t>
            </a:r>
          </a:p>
          <a:p>
            <a:pPr lvl="1"/>
            <a:r>
              <a:rPr lang="en-US" altLang="zh-TW" sz="2000" dirty="0">
                <a:solidFill>
                  <a:schemeClr val="bg1">
                    <a:lumMod val="75000"/>
                  </a:schemeClr>
                </a:solidFill>
              </a:rPr>
              <a:t>Evolutionary Algorithm</a:t>
            </a:r>
          </a:p>
          <a:p>
            <a:pPr lvl="1"/>
            <a:endParaRPr lang="en-US" altLang="zh-TW" dirty="0"/>
          </a:p>
          <a:p>
            <a:pPr lvl="1"/>
            <a:endParaRPr lang="en-US" altLang="zh-TW" dirty="0"/>
          </a:p>
          <a:p>
            <a:pPr marL="0" indent="0">
              <a:buNone/>
            </a:pPr>
            <a:endParaRPr lang="en-US" altLang="zh-TW" dirty="0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18</a:t>
            </a:fld>
            <a:endParaRPr lang="zh-TW" altLang="en-US"/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893E9A74-3593-4C88-9520-DA3FD2E23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5064" y="2274158"/>
            <a:ext cx="2859695" cy="709204"/>
          </a:xfrm>
          <a:prstGeom prst="rect">
            <a:avLst/>
          </a:prstGeom>
          <a:ln>
            <a:solidFill>
              <a:schemeClr val="accent1"/>
            </a:solidFill>
            <a:prstDash val="lgDashDot"/>
          </a:ln>
        </p:spPr>
      </p:pic>
      <p:pic>
        <p:nvPicPr>
          <p:cNvPr id="4" name="圖片 3">
            <a:extLst>
              <a:ext uri="{FF2B5EF4-FFF2-40B4-BE49-F238E27FC236}">
                <a16:creationId xmlns:a16="http://schemas.microsoft.com/office/drawing/2014/main" id="{87716589-3B80-4BD2-9909-F11E3F7CBC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5064" y="3451517"/>
            <a:ext cx="4121832" cy="714452"/>
          </a:xfrm>
          <a:prstGeom prst="rect">
            <a:avLst/>
          </a:prstGeom>
          <a:ln>
            <a:solidFill>
              <a:schemeClr val="accent1"/>
            </a:solidFill>
            <a:prstDash val="lgDashDot"/>
          </a:ln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93D2035B-E5F0-4B2A-8A8E-DF83ED4268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5064" y="4632834"/>
            <a:ext cx="3818674" cy="1021556"/>
          </a:xfrm>
          <a:prstGeom prst="rect">
            <a:avLst/>
          </a:prstGeom>
          <a:ln>
            <a:solidFill>
              <a:schemeClr val="accent1"/>
            </a:solidFill>
            <a:prstDash val="lgDashDot"/>
          </a:ln>
        </p:spPr>
      </p:pic>
    </p:spTree>
    <p:extLst>
      <p:ext uri="{BB962C8B-B14F-4D97-AF65-F5344CB8AC3E}">
        <p14:creationId xmlns:p14="http://schemas.microsoft.com/office/powerpoint/2010/main" val="34374319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Methodology </a:t>
            </a:r>
            <a:r>
              <a:rPr lang="en-US" altLang="zh-TW" dirty="0"/>
              <a:t>- One-shot Search</a:t>
            </a:r>
            <a:endParaRPr lang="zh-TW" altLang="en-US" b="1" dirty="0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838200" y="1825625"/>
            <a:ext cx="3762375" cy="2875331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400" dirty="0"/>
              <a:t>Super-net Training</a:t>
            </a:r>
          </a:p>
          <a:p>
            <a:pPr lvl="1"/>
            <a:r>
              <a:rPr lang="en-US" altLang="zh-TW" sz="2000" dirty="0">
                <a:solidFill>
                  <a:schemeClr val="bg1">
                    <a:lumMod val="75000"/>
                  </a:schemeClr>
                </a:solidFill>
              </a:rPr>
              <a:t>Edge Importance Weighting</a:t>
            </a:r>
          </a:p>
          <a:p>
            <a:pPr lvl="1"/>
            <a:r>
              <a:rPr lang="en-US" altLang="zh-TW" sz="2000" dirty="0"/>
              <a:t>Fair Sampling</a:t>
            </a:r>
          </a:p>
          <a:p>
            <a:r>
              <a:rPr lang="en-US" altLang="zh-TW" sz="2400" dirty="0">
                <a:solidFill>
                  <a:schemeClr val="bg1">
                    <a:lumMod val="75000"/>
                  </a:schemeClr>
                </a:solidFill>
              </a:rPr>
              <a:t>Sub-net Search</a:t>
            </a:r>
          </a:p>
          <a:p>
            <a:pPr lvl="1"/>
            <a:r>
              <a:rPr lang="en-US" altLang="zh-TW" sz="2000" dirty="0">
                <a:solidFill>
                  <a:schemeClr val="bg1">
                    <a:lumMod val="75000"/>
                  </a:schemeClr>
                </a:solidFill>
              </a:rPr>
              <a:t>Evolutionary Algorithm</a:t>
            </a:r>
          </a:p>
          <a:p>
            <a:pPr lvl="1"/>
            <a:endParaRPr lang="en-US" altLang="zh-TW" dirty="0"/>
          </a:p>
          <a:p>
            <a:pPr lvl="1"/>
            <a:endParaRPr lang="en-US" altLang="zh-TW" dirty="0"/>
          </a:p>
          <a:p>
            <a:pPr marL="0" indent="0">
              <a:buNone/>
            </a:pPr>
            <a:endParaRPr lang="en-US" altLang="zh-TW" dirty="0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19</a:t>
            </a:fld>
            <a:endParaRPr lang="zh-TW" altLang="en-US"/>
          </a:p>
        </p:txBody>
      </p:sp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8B8E2E9F-09FC-4EAD-9454-60C8E4C534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445047"/>
            <a:ext cx="10515600" cy="18773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zh-TW" sz="1000" dirty="0"/>
              <a:t>[4] </a:t>
            </a:r>
            <a:r>
              <a:rPr lang="en-US" altLang="zh-TW" sz="1000" dirty="0" err="1"/>
              <a:t>Xiangxiang</a:t>
            </a:r>
            <a:r>
              <a:rPr lang="en-US" altLang="zh-TW" sz="1000" dirty="0"/>
              <a:t> Chu, Bo Zhang, </a:t>
            </a:r>
            <a:r>
              <a:rPr lang="en-US" altLang="zh-TW" sz="1000" dirty="0" err="1"/>
              <a:t>Ruijun</a:t>
            </a:r>
            <a:r>
              <a:rPr lang="en-US" altLang="zh-TW" sz="1000" dirty="0"/>
              <a:t> Xu, and </a:t>
            </a:r>
            <a:r>
              <a:rPr lang="en-US" altLang="zh-TW" sz="1000" dirty="0" err="1"/>
              <a:t>Jixiang</a:t>
            </a:r>
            <a:r>
              <a:rPr lang="en-US" altLang="zh-TW" sz="1000" dirty="0"/>
              <a:t> Li. </a:t>
            </a:r>
            <a:r>
              <a:rPr lang="en-US" altLang="zh-TW" sz="1000" dirty="0" err="1"/>
              <a:t>FairNAS</a:t>
            </a:r>
            <a:r>
              <a:rPr lang="en-US" altLang="zh-TW" sz="1000" dirty="0"/>
              <a:t>: Rethinking Evaluation Fairness of Weight Sharing Neural Architecture Search. </a:t>
            </a:r>
            <a:r>
              <a:rPr lang="en-US" altLang="zh-TW" sz="1000" dirty="0" err="1"/>
              <a:t>CoRR</a:t>
            </a:r>
            <a:r>
              <a:rPr lang="en-US" altLang="zh-TW" sz="1000" dirty="0"/>
              <a:t>, 2019.</a:t>
            </a:r>
            <a:endParaRPr lang="zh-TW" altLang="en-US" sz="1000" dirty="0"/>
          </a:p>
        </p:txBody>
      </p:sp>
      <p:sp>
        <p:nvSpPr>
          <p:cNvPr id="9" name="內容版面配置區 2">
            <a:extLst>
              <a:ext uri="{FF2B5EF4-FFF2-40B4-BE49-F238E27FC236}">
                <a16:creationId xmlns:a16="http://schemas.microsoft.com/office/drawing/2014/main" id="{F64A2020-749F-4EEC-8219-93E6EEEFB97E}"/>
              </a:ext>
            </a:extLst>
          </p:cNvPr>
          <p:cNvSpPr txBox="1">
            <a:spLocks/>
          </p:cNvSpPr>
          <p:nvPr/>
        </p:nvSpPr>
        <p:spPr>
          <a:xfrm>
            <a:off x="6092667" y="1825625"/>
            <a:ext cx="5133901" cy="4149047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000" dirty="0"/>
              <a:t>Sample K sub-nets per training iteration to reduce the GPU memory cost.</a:t>
            </a:r>
            <a:endParaRPr lang="en-US" altLang="zh-TW" sz="1200" dirty="0"/>
          </a:p>
          <a:p>
            <a:r>
              <a:rPr lang="en-US" altLang="zh-TW" sz="2000" dirty="0"/>
              <a:t>Strict fair sampling strategy</a:t>
            </a:r>
          </a:p>
          <a:p>
            <a:endParaRPr lang="en-US" altLang="zh-TW" sz="2000" dirty="0"/>
          </a:p>
          <a:p>
            <a:pPr marL="0" indent="0">
              <a:buNone/>
            </a:pPr>
            <a:endParaRPr lang="en-US" altLang="zh-TW" sz="2000" dirty="0"/>
          </a:p>
          <a:p>
            <a:pPr marL="0" indent="0">
              <a:buNone/>
            </a:pPr>
            <a:endParaRPr lang="en-US" altLang="zh-TW" sz="2000" dirty="0"/>
          </a:p>
        </p:txBody>
      </p:sp>
      <p:pic>
        <p:nvPicPr>
          <p:cNvPr id="18" name="圖片 17">
            <a:extLst>
              <a:ext uri="{FF2B5EF4-FFF2-40B4-BE49-F238E27FC236}">
                <a16:creationId xmlns:a16="http://schemas.microsoft.com/office/drawing/2014/main" id="{6C2C6207-5B53-43B4-B6EA-1BA8DB0DC8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5066" y="3032985"/>
            <a:ext cx="2797560" cy="792029"/>
          </a:xfrm>
          <a:prstGeom prst="rect">
            <a:avLst/>
          </a:prstGeom>
          <a:ln>
            <a:solidFill>
              <a:schemeClr val="accent1"/>
            </a:solidFill>
            <a:prstDash val="lgDashDot"/>
          </a:ln>
        </p:spPr>
      </p:pic>
      <p:pic>
        <p:nvPicPr>
          <p:cNvPr id="21" name="圖片 20">
            <a:extLst>
              <a:ext uri="{FF2B5EF4-FFF2-40B4-BE49-F238E27FC236}">
                <a16:creationId xmlns:a16="http://schemas.microsoft.com/office/drawing/2014/main" id="{4D1C6E69-3D3B-4EBC-BADE-D67A1675DC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2667" y="3997716"/>
            <a:ext cx="8800000" cy="23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126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Outline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64277" y="1825625"/>
            <a:ext cx="10389523" cy="4351338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Introduction</a:t>
            </a:r>
          </a:p>
          <a:p>
            <a:r>
              <a:rPr lang="en-US" altLang="zh-TW" sz="2400" dirty="0"/>
              <a:t>Related Work</a:t>
            </a:r>
          </a:p>
          <a:p>
            <a:r>
              <a:rPr lang="en-US" altLang="zh-TW" sz="2400" dirty="0"/>
              <a:t>Methodology</a:t>
            </a:r>
          </a:p>
          <a:p>
            <a:r>
              <a:rPr lang="en-US" altLang="zh-TW" sz="2400" dirty="0"/>
              <a:t>Experiments</a:t>
            </a:r>
          </a:p>
          <a:p>
            <a:r>
              <a:rPr lang="en-US" altLang="zh-TW" sz="2400" dirty="0"/>
              <a:t>Conclusion</a:t>
            </a:r>
            <a:endParaRPr lang="zh-TW" altLang="en-US" sz="2400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61358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Methodology </a:t>
            </a:r>
            <a:r>
              <a:rPr lang="en-US" altLang="zh-TW" dirty="0"/>
              <a:t>- One-shot Search</a:t>
            </a:r>
            <a:endParaRPr lang="zh-TW" altLang="en-US" b="1" dirty="0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838200" y="1825625"/>
            <a:ext cx="3762375" cy="2875331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400" dirty="0">
                <a:solidFill>
                  <a:schemeClr val="bg1">
                    <a:lumMod val="75000"/>
                  </a:schemeClr>
                </a:solidFill>
              </a:rPr>
              <a:t>Super-net Training</a:t>
            </a:r>
          </a:p>
          <a:p>
            <a:pPr lvl="1"/>
            <a:r>
              <a:rPr lang="en-US" altLang="zh-TW" sz="2000" dirty="0">
                <a:solidFill>
                  <a:schemeClr val="bg1">
                    <a:lumMod val="75000"/>
                  </a:schemeClr>
                </a:solidFill>
              </a:rPr>
              <a:t>Edge Importance Weighting</a:t>
            </a:r>
          </a:p>
          <a:p>
            <a:pPr lvl="1"/>
            <a:r>
              <a:rPr lang="en-US" altLang="zh-TW" sz="2000" dirty="0">
                <a:solidFill>
                  <a:schemeClr val="bg1">
                    <a:lumMod val="75000"/>
                  </a:schemeClr>
                </a:solidFill>
              </a:rPr>
              <a:t>Fair Sampling</a:t>
            </a:r>
          </a:p>
          <a:p>
            <a:r>
              <a:rPr lang="en-US" altLang="zh-TW" sz="2400" dirty="0"/>
              <a:t>Sub-net Search</a:t>
            </a:r>
          </a:p>
          <a:p>
            <a:pPr lvl="1"/>
            <a:r>
              <a:rPr lang="en-US" altLang="zh-TW" sz="2000" dirty="0"/>
              <a:t>Evolutionary Algorithm</a:t>
            </a:r>
          </a:p>
          <a:p>
            <a:pPr lvl="1"/>
            <a:endParaRPr lang="en-US" altLang="zh-TW" dirty="0"/>
          </a:p>
          <a:p>
            <a:pPr lvl="1"/>
            <a:endParaRPr lang="en-US" altLang="zh-TW" dirty="0"/>
          </a:p>
          <a:p>
            <a:pPr marL="0" indent="0">
              <a:buNone/>
            </a:pPr>
            <a:endParaRPr lang="en-US" altLang="zh-TW" dirty="0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20</a:t>
            </a:fld>
            <a:endParaRPr lang="zh-TW" altLang="en-US"/>
          </a:p>
        </p:txBody>
      </p:sp>
      <p:sp>
        <p:nvSpPr>
          <p:cNvPr id="6" name="內容版面配置區 2">
            <a:extLst>
              <a:ext uri="{FF2B5EF4-FFF2-40B4-BE49-F238E27FC236}">
                <a16:creationId xmlns:a16="http://schemas.microsoft.com/office/drawing/2014/main" id="{53B020B2-A1E8-4048-898F-18CD73530144}"/>
              </a:ext>
            </a:extLst>
          </p:cNvPr>
          <p:cNvSpPr txBox="1">
            <a:spLocks/>
          </p:cNvSpPr>
          <p:nvPr/>
        </p:nvSpPr>
        <p:spPr>
          <a:xfrm>
            <a:off x="6092667" y="1825625"/>
            <a:ext cx="5133901" cy="4149047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altLang="zh-TW" sz="2000" dirty="0"/>
              <a:t>Randomly sample N</a:t>
            </a:r>
            <a:r>
              <a:rPr lang="en-US" altLang="zh-TW" sz="2000" baseline="-25000" dirty="0"/>
              <a:t>S</a:t>
            </a:r>
            <a:r>
              <a:rPr lang="en-US" altLang="zh-TW" sz="2000" dirty="0"/>
              <a:t> sub-nets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TW" sz="2000" dirty="0"/>
              <a:t>Rank their performance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TW" sz="2000" dirty="0"/>
              <a:t>Repeatedly generate new sub-nets through </a:t>
            </a:r>
            <a:r>
              <a:rPr lang="en-US" altLang="zh-TW" sz="2000" b="1" dirty="0"/>
              <a:t>crossover</a:t>
            </a:r>
            <a:r>
              <a:rPr lang="en-US" altLang="zh-TW" sz="2000" dirty="0"/>
              <a:t> and </a:t>
            </a:r>
            <a:r>
              <a:rPr lang="en-US" altLang="zh-TW" sz="2000" b="1" dirty="0"/>
              <a:t>mutation</a:t>
            </a:r>
            <a:r>
              <a:rPr lang="en-US" altLang="zh-TW" sz="2000" dirty="0"/>
              <a:t> on top k performing sub-nets</a:t>
            </a:r>
          </a:p>
          <a:p>
            <a:pPr marL="457200" indent="-457200">
              <a:buFont typeface="+mj-lt"/>
              <a:buAutoNum type="arabicPeriod"/>
            </a:pPr>
            <a:endParaRPr lang="en-US" altLang="zh-TW" sz="2000" dirty="0"/>
          </a:p>
          <a:p>
            <a:r>
              <a:rPr lang="en-US" altLang="zh-TW" sz="2000" dirty="0"/>
              <a:t>Crossover : two randomly selected sub-nets are crossed to produce a new one</a:t>
            </a:r>
          </a:p>
          <a:p>
            <a:r>
              <a:rPr lang="en-US" altLang="zh-TW" sz="2000" dirty="0"/>
              <a:t>Mutation : randomly selected sub-net mutates its every edge with probability 0.1 to produce a new sub-net</a:t>
            </a:r>
          </a:p>
        </p:txBody>
      </p:sp>
    </p:spTree>
    <p:extLst>
      <p:ext uri="{BB962C8B-B14F-4D97-AF65-F5344CB8AC3E}">
        <p14:creationId xmlns:p14="http://schemas.microsoft.com/office/powerpoint/2010/main" val="23995583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Outline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64276" y="1825625"/>
            <a:ext cx="10389523" cy="4351338"/>
          </a:xfrm>
        </p:spPr>
        <p:txBody>
          <a:bodyPr>
            <a:normAutofit/>
          </a:bodyPr>
          <a:lstStyle/>
          <a:p>
            <a:r>
              <a:rPr lang="en-US" altLang="zh-TW" sz="2400" dirty="0">
                <a:solidFill>
                  <a:schemeClr val="bg2">
                    <a:lumMod val="75000"/>
                  </a:schemeClr>
                </a:solidFill>
              </a:rPr>
              <a:t>Introduction</a:t>
            </a:r>
          </a:p>
          <a:p>
            <a:r>
              <a:rPr lang="en-US" altLang="zh-TW" sz="2400" dirty="0">
                <a:solidFill>
                  <a:schemeClr val="bg2">
                    <a:lumMod val="75000"/>
                  </a:schemeClr>
                </a:solidFill>
              </a:rPr>
              <a:t>Related Work</a:t>
            </a:r>
          </a:p>
          <a:p>
            <a:r>
              <a:rPr lang="en-US" altLang="zh-TW" sz="2400" dirty="0">
                <a:solidFill>
                  <a:schemeClr val="bg2">
                    <a:lumMod val="75000"/>
                  </a:schemeClr>
                </a:solidFill>
              </a:rPr>
              <a:t>Methodology</a:t>
            </a:r>
          </a:p>
          <a:p>
            <a:r>
              <a:rPr lang="en-US" altLang="zh-TW" sz="2400" dirty="0"/>
              <a:t>Experiments</a:t>
            </a:r>
          </a:p>
          <a:p>
            <a:r>
              <a:rPr lang="en-US" altLang="zh-TW" sz="2400" dirty="0">
                <a:solidFill>
                  <a:schemeClr val="bg2">
                    <a:lumMod val="75000"/>
                  </a:schemeClr>
                </a:solidFill>
              </a:rPr>
              <a:t>Conclusion</a:t>
            </a:r>
            <a:endParaRPr lang="zh-TW" altLang="en-US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21</a:t>
            </a:fld>
            <a:endParaRPr lang="zh-TW" altLang="en-US"/>
          </a:p>
        </p:txBody>
      </p:sp>
      <p:sp>
        <p:nvSpPr>
          <p:cNvPr id="6" name="內容版面配置區 2">
            <a:extLst>
              <a:ext uri="{FF2B5EF4-FFF2-40B4-BE49-F238E27FC236}">
                <a16:creationId xmlns:a16="http://schemas.microsoft.com/office/drawing/2014/main" id="{4DAA5FCD-4039-4AE1-A5CE-E1A510D137F0}"/>
              </a:ext>
            </a:extLst>
          </p:cNvPr>
          <p:cNvSpPr txBox="1">
            <a:spLocks/>
          </p:cNvSpPr>
          <p:nvPr/>
        </p:nvSpPr>
        <p:spPr>
          <a:xfrm>
            <a:off x="3519576" y="3199859"/>
            <a:ext cx="7272250" cy="2334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TW" sz="2400" dirty="0"/>
          </a:p>
        </p:txBody>
      </p:sp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1F511DAB-E61F-4CDE-8E9B-128785700538}"/>
              </a:ext>
            </a:extLst>
          </p:cNvPr>
          <p:cNvCxnSpPr>
            <a:cxnSpLocks/>
          </p:cNvCxnSpPr>
          <p:nvPr/>
        </p:nvCxnSpPr>
        <p:spPr>
          <a:xfrm>
            <a:off x="3515248" y="3300823"/>
            <a:ext cx="0" cy="1585502"/>
          </a:xfrm>
          <a:prstGeom prst="line">
            <a:avLst/>
          </a:prstGeom>
          <a:ln w="889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內容版面配置區 2">
            <a:extLst>
              <a:ext uri="{FF2B5EF4-FFF2-40B4-BE49-F238E27FC236}">
                <a16:creationId xmlns:a16="http://schemas.microsoft.com/office/drawing/2014/main" id="{0C85276B-00A5-4833-84BA-9D169BD4F68D}"/>
              </a:ext>
            </a:extLst>
          </p:cNvPr>
          <p:cNvSpPr txBox="1">
            <a:spLocks/>
          </p:cNvSpPr>
          <p:nvPr/>
        </p:nvSpPr>
        <p:spPr>
          <a:xfrm>
            <a:off x="3681499" y="3193128"/>
            <a:ext cx="7272250" cy="1883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400" dirty="0"/>
              <a:t>Comparison with SOTA</a:t>
            </a:r>
          </a:p>
          <a:p>
            <a:r>
              <a:rPr lang="en-US" altLang="zh-TW" sz="2400" dirty="0"/>
              <a:t>Model Adaptability</a:t>
            </a:r>
          </a:p>
          <a:p>
            <a:r>
              <a:rPr lang="en-US" altLang="zh-TW" sz="2400" dirty="0"/>
              <a:t>Model Transferability</a:t>
            </a:r>
          </a:p>
          <a:p>
            <a:r>
              <a:rPr lang="en-US" altLang="zh-TW" sz="2400" dirty="0"/>
              <a:t>Ablation Study</a:t>
            </a:r>
          </a:p>
        </p:txBody>
      </p:sp>
    </p:spTree>
    <p:extLst>
      <p:ext uri="{BB962C8B-B14F-4D97-AF65-F5344CB8AC3E}">
        <p14:creationId xmlns:p14="http://schemas.microsoft.com/office/powerpoint/2010/main" val="23303834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22</a:t>
            </a:fld>
            <a:endParaRPr lang="zh-TW" altLang="en-US"/>
          </a:p>
        </p:txBody>
      </p:sp>
      <p:sp>
        <p:nvSpPr>
          <p:cNvPr id="5" name="標題 1">
            <a:extLst>
              <a:ext uri="{FF2B5EF4-FFF2-40B4-BE49-F238E27FC236}">
                <a16:creationId xmlns:a16="http://schemas.microsoft.com/office/drawing/2014/main" id="{0F4B09F9-C082-4A5A-9178-EB06E3BE6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TW" b="1" dirty="0"/>
              <a:t>Experiments</a:t>
            </a:r>
            <a:r>
              <a:rPr lang="zh-TW" altLang="en-US" b="1" dirty="0"/>
              <a:t> </a:t>
            </a:r>
            <a:r>
              <a:rPr lang="en-US" altLang="zh-TW" dirty="0"/>
              <a:t>-</a:t>
            </a:r>
            <a:r>
              <a:rPr lang="zh-TW" altLang="en-US" dirty="0"/>
              <a:t> </a:t>
            </a:r>
            <a:r>
              <a:rPr lang="en-US" altLang="zh-TW" dirty="0"/>
              <a:t>Comparison with SOTA</a:t>
            </a:r>
            <a:endParaRPr lang="zh-TW" altLang="en-US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09A0F955-F457-4B11-966E-8492C39C5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65785"/>
            <a:ext cx="10515600" cy="4685923"/>
          </a:xfrm>
          <a:prstGeom prst="rect">
            <a:avLst/>
          </a:prstGeom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C96CA81C-9AC4-4929-9991-741C0E96B62A}"/>
              </a:ext>
            </a:extLst>
          </p:cNvPr>
          <p:cNvSpPr txBox="1"/>
          <p:nvPr/>
        </p:nvSpPr>
        <p:spPr>
          <a:xfrm>
            <a:off x="28576" y="4512462"/>
            <a:ext cx="924026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050" i="1" dirty="0">
                <a:solidFill>
                  <a:schemeClr val="accent1"/>
                </a:solidFill>
              </a:rPr>
              <a:t>Hand-crafted</a:t>
            </a:r>
            <a:endParaRPr lang="zh-TW" altLang="en-US" sz="1050" i="1" dirty="0">
              <a:solidFill>
                <a:schemeClr val="accent1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052B81B2-AC28-4560-83FF-55085D5EFF38}"/>
              </a:ext>
            </a:extLst>
          </p:cNvPr>
          <p:cNvSpPr/>
          <p:nvPr/>
        </p:nvSpPr>
        <p:spPr>
          <a:xfrm>
            <a:off x="924026" y="2842480"/>
            <a:ext cx="10334524" cy="246221"/>
          </a:xfrm>
          <a:prstGeom prst="rect">
            <a:avLst/>
          </a:prstGeom>
          <a:noFill/>
          <a:ln w="25400" cap="rnd">
            <a:solidFill>
              <a:srgbClr val="FF0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0B200A34-B67B-4778-A257-2ADCDEDC0A60}"/>
              </a:ext>
            </a:extLst>
          </p:cNvPr>
          <p:cNvSpPr/>
          <p:nvPr/>
        </p:nvSpPr>
        <p:spPr>
          <a:xfrm>
            <a:off x="928738" y="3785635"/>
            <a:ext cx="10329812" cy="246221"/>
          </a:xfrm>
          <a:prstGeom prst="rect">
            <a:avLst/>
          </a:prstGeom>
          <a:noFill/>
          <a:ln w="25400" cap="rnd">
            <a:solidFill>
              <a:srgbClr val="FF0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02A3CBE5-607B-44E6-A4F3-BF1FC50A1386}"/>
              </a:ext>
            </a:extLst>
          </p:cNvPr>
          <p:cNvSpPr/>
          <p:nvPr/>
        </p:nvSpPr>
        <p:spPr>
          <a:xfrm>
            <a:off x="924026" y="4976770"/>
            <a:ext cx="10334524" cy="246221"/>
          </a:xfrm>
          <a:prstGeom prst="rect">
            <a:avLst/>
          </a:prstGeom>
          <a:noFill/>
          <a:ln w="25400" cap="rnd">
            <a:solidFill>
              <a:srgbClr val="FF0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31146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Experiments</a:t>
            </a:r>
            <a:r>
              <a:rPr lang="zh-TW" altLang="en-US" b="1" dirty="0"/>
              <a:t> </a:t>
            </a:r>
            <a:r>
              <a:rPr lang="en-US" altLang="zh-TW" dirty="0"/>
              <a:t>-</a:t>
            </a:r>
            <a:r>
              <a:rPr lang="zh-TW" altLang="en-US" dirty="0"/>
              <a:t> </a:t>
            </a:r>
            <a:r>
              <a:rPr lang="en-US" altLang="zh-TW" dirty="0"/>
              <a:t>Model Adaptability</a:t>
            </a:r>
            <a:endParaRPr lang="zh-TW" altLang="en-US" dirty="0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270B2C6-E176-48D5-A860-1CA2F76E726E}" type="slidenum">
              <a:rPr lang="zh-TW" altLang="en-US" smtClean="0"/>
              <a:t>23</a:t>
            </a:fld>
            <a:endParaRPr lang="zh-TW" altLang="en-US" dirty="0"/>
          </a:p>
        </p:txBody>
      </p:sp>
      <p:grpSp>
        <p:nvGrpSpPr>
          <p:cNvPr id="8" name="群組 7">
            <a:extLst>
              <a:ext uri="{FF2B5EF4-FFF2-40B4-BE49-F238E27FC236}">
                <a16:creationId xmlns:a16="http://schemas.microsoft.com/office/drawing/2014/main" id="{B950FA29-0655-44BA-A599-295EF7F86130}"/>
              </a:ext>
            </a:extLst>
          </p:cNvPr>
          <p:cNvGrpSpPr/>
          <p:nvPr/>
        </p:nvGrpSpPr>
        <p:grpSpPr>
          <a:xfrm>
            <a:off x="838200" y="1560483"/>
            <a:ext cx="5323809" cy="4786242"/>
            <a:chOff x="3434095" y="1836772"/>
            <a:chExt cx="5323809" cy="4786242"/>
          </a:xfrm>
        </p:grpSpPr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71215D39-21CC-44DB-B69B-C907F8E158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4821"/>
            <a:stretch/>
          </p:blipFill>
          <p:spPr>
            <a:xfrm>
              <a:off x="3434095" y="1836772"/>
              <a:ext cx="5323809" cy="4786242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F803E99B-1EBE-490D-A592-148AB72DCA7F}"/>
                </a:ext>
              </a:extLst>
            </p:cNvPr>
            <p:cNvSpPr/>
            <p:nvPr/>
          </p:nvSpPr>
          <p:spPr>
            <a:xfrm>
              <a:off x="6804212" y="6369797"/>
              <a:ext cx="1953692" cy="25321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id="{2EFCFCB9-587D-4298-832B-E1259CA32521}"/>
              </a:ext>
            </a:extLst>
          </p:cNvPr>
          <p:cNvSpPr/>
          <p:nvPr/>
        </p:nvSpPr>
        <p:spPr>
          <a:xfrm>
            <a:off x="7610666" y="2799709"/>
            <a:ext cx="209359" cy="9817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grpSp>
        <p:nvGrpSpPr>
          <p:cNvPr id="14" name="群組 13">
            <a:extLst>
              <a:ext uri="{FF2B5EF4-FFF2-40B4-BE49-F238E27FC236}">
                <a16:creationId xmlns:a16="http://schemas.microsoft.com/office/drawing/2014/main" id="{24C1F7EF-38E3-4BCC-B1E0-126D238F4FC8}"/>
              </a:ext>
            </a:extLst>
          </p:cNvPr>
          <p:cNvGrpSpPr>
            <a:grpSpLocks noChangeAspect="1"/>
          </p:cNvGrpSpPr>
          <p:nvPr/>
        </p:nvGrpSpPr>
        <p:grpSpPr>
          <a:xfrm>
            <a:off x="6719264" y="4142751"/>
            <a:ext cx="2937566" cy="2203974"/>
            <a:chOff x="7610666" y="2893184"/>
            <a:chExt cx="3173848" cy="2381250"/>
          </a:xfrm>
        </p:grpSpPr>
        <p:pic>
          <p:nvPicPr>
            <p:cNvPr id="12" name="圖片 11">
              <a:extLst>
                <a:ext uri="{FF2B5EF4-FFF2-40B4-BE49-F238E27FC236}">
                  <a16:creationId xmlns:a16="http://schemas.microsoft.com/office/drawing/2014/main" id="{FF4F898B-C7BC-4572-8CC2-79B0998308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500" t="18174" r="40338" b="17007"/>
            <a:stretch/>
          </p:blipFill>
          <p:spPr>
            <a:xfrm>
              <a:off x="7650789" y="2893184"/>
              <a:ext cx="3133725" cy="2381250"/>
            </a:xfrm>
            <a:prstGeom prst="rect">
              <a:avLst/>
            </a:prstGeom>
          </p:spPr>
        </p:pic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0D0B20C1-3AC9-4917-83A4-B61056F0D8D3}"/>
                </a:ext>
              </a:extLst>
            </p:cNvPr>
            <p:cNvSpPr/>
            <p:nvPr/>
          </p:nvSpPr>
          <p:spPr>
            <a:xfrm>
              <a:off x="7610666" y="2893184"/>
              <a:ext cx="209359" cy="9817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5" name="內容版面配置區 2">
            <a:extLst>
              <a:ext uri="{FF2B5EF4-FFF2-40B4-BE49-F238E27FC236}">
                <a16:creationId xmlns:a16="http://schemas.microsoft.com/office/drawing/2014/main" id="{A2038DB2-2D41-4F9D-A9C9-5F9737CDCCF7}"/>
              </a:ext>
            </a:extLst>
          </p:cNvPr>
          <p:cNvSpPr txBox="1">
            <a:spLocks/>
          </p:cNvSpPr>
          <p:nvPr/>
        </p:nvSpPr>
        <p:spPr>
          <a:xfrm>
            <a:off x="6523131" y="1867484"/>
            <a:ext cx="4830669" cy="22039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000" dirty="0"/>
              <a:t>Adapt to main-stream detectors</a:t>
            </a:r>
          </a:p>
          <a:p>
            <a:pPr lvl="1"/>
            <a:r>
              <a:rPr lang="en-US" altLang="zh-TW" sz="1600" dirty="0" err="1"/>
              <a:t>RetinaNet</a:t>
            </a:r>
            <a:endParaRPr lang="en-US" altLang="zh-TW" sz="1600" dirty="0"/>
          </a:p>
          <a:p>
            <a:pPr lvl="1"/>
            <a:r>
              <a:rPr lang="en-US" altLang="zh-TW" sz="1600" dirty="0"/>
              <a:t>Faster R-CNN</a:t>
            </a:r>
          </a:p>
          <a:p>
            <a:pPr lvl="1"/>
            <a:r>
              <a:rPr lang="en-US" altLang="zh-TW" sz="1600" dirty="0"/>
              <a:t>Cascade R-CNN</a:t>
            </a:r>
          </a:p>
          <a:p>
            <a:r>
              <a:rPr lang="en-US" altLang="zh-TW" sz="2000" dirty="0"/>
              <a:t>Outperforming other hand-craft FPNs</a:t>
            </a:r>
          </a:p>
          <a:p>
            <a:r>
              <a:rPr lang="en-US" altLang="zh-TW" sz="2000" dirty="0"/>
              <a:t>Improve the baseline model respectively by 2.3%, 3.2%, and 2.5% </a:t>
            </a:r>
            <a:r>
              <a:rPr lang="en-US" altLang="zh-TW" sz="2000" dirty="0" err="1"/>
              <a:t>mAP</a:t>
            </a:r>
            <a:r>
              <a:rPr lang="en-US" altLang="zh-TW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286072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Experiments</a:t>
            </a:r>
            <a:endParaRPr lang="zh-TW" altLang="en-US" dirty="0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24</a:t>
            </a:fld>
            <a:endParaRPr lang="zh-TW" alt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3EF31A2A-9D3F-40D3-9D86-F0427DD756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1" y="2348802"/>
            <a:ext cx="5165134" cy="3638112"/>
          </a:xfrm>
          <a:prstGeom prst="rect">
            <a:avLst/>
          </a:prstGeom>
        </p:spPr>
      </p:pic>
      <p:sp>
        <p:nvSpPr>
          <p:cNvPr id="6" name="內容版面配置區 2">
            <a:extLst>
              <a:ext uri="{FF2B5EF4-FFF2-40B4-BE49-F238E27FC236}">
                <a16:creationId xmlns:a16="http://schemas.microsoft.com/office/drawing/2014/main" id="{D7201BB1-17A0-4E94-8244-335220B15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Model Transferability</a:t>
            </a:r>
          </a:p>
        </p:txBody>
      </p:sp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C4D072E0-F292-4FA1-BBE7-50ED95BD7798}"/>
              </a:ext>
            </a:extLst>
          </p:cNvPr>
          <p:cNvSpPr txBox="1">
            <a:spLocks/>
          </p:cNvSpPr>
          <p:nvPr/>
        </p:nvSpPr>
        <p:spPr>
          <a:xfrm>
            <a:off x="6096000" y="1825625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400" dirty="0"/>
              <a:t>Information Path Aggregation</a:t>
            </a: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C6FDEA7E-E5A6-4887-A165-AA6DE14E17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264" y="2348802"/>
            <a:ext cx="4952294" cy="2617834"/>
          </a:xfrm>
          <a:prstGeom prst="rect">
            <a:avLst/>
          </a:prstGeom>
        </p:spPr>
      </p:pic>
      <p:sp>
        <p:nvSpPr>
          <p:cNvPr id="11" name="文字方塊 10">
            <a:extLst>
              <a:ext uri="{FF2B5EF4-FFF2-40B4-BE49-F238E27FC236}">
                <a16:creationId xmlns:a16="http://schemas.microsoft.com/office/drawing/2014/main" id="{FC121079-AB19-46DA-B4B9-9C54131C0165}"/>
              </a:ext>
            </a:extLst>
          </p:cNvPr>
          <p:cNvSpPr txBox="1"/>
          <p:nvPr/>
        </p:nvSpPr>
        <p:spPr>
          <a:xfrm>
            <a:off x="841623" y="6265205"/>
            <a:ext cx="104229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000" dirty="0"/>
              <a:t>[17] Tsung-Yi Lin, Piotr Dollar, and Ross B. </a:t>
            </a:r>
            <a:r>
              <a:rPr lang="en-US" altLang="zh-TW" sz="1000" dirty="0" err="1"/>
              <a:t>Girshick</a:t>
            </a:r>
            <a:r>
              <a:rPr lang="en-US" altLang="zh-TW" sz="1000" dirty="0"/>
              <a:t> et al. Feature pyramid networks for object detection. In CVPR, 2017</a:t>
            </a:r>
          </a:p>
          <a:p>
            <a:r>
              <a:rPr lang="en-US" altLang="zh-TW" sz="1000" dirty="0"/>
              <a:t>[29] Hang Xu, </a:t>
            </a:r>
            <a:r>
              <a:rPr lang="en-US" altLang="zh-TW" sz="1000" dirty="0" err="1"/>
              <a:t>Lewei</a:t>
            </a:r>
            <a:r>
              <a:rPr lang="en-US" altLang="zh-TW" sz="1000" dirty="0"/>
              <a:t> Yao, and Wei Zhang et al. Auto-FPN: Automatic network architecture adaptation for object detection beyond classification. In ICCV, 2019.</a:t>
            </a:r>
            <a:endParaRPr lang="zh-TW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1962345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2">
            <a:extLst>
              <a:ext uri="{FF2B5EF4-FFF2-40B4-BE49-F238E27FC236}">
                <a16:creationId xmlns:a16="http://schemas.microsoft.com/office/drawing/2014/main" id="{411248D1-C383-4604-B800-DB8B94F8CF8C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400" dirty="0"/>
              <a:t>Edge Importance</a:t>
            </a:r>
            <a:r>
              <a:rPr lang="zh-TW" altLang="en-US" sz="2400" dirty="0"/>
              <a:t> </a:t>
            </a:r>
            <a:r>
              <a:rPr lang="en-US" altLang="zh-TW" sz="2400" dirty="0"/>
              <a:t>Weighting</a:t>
            </a:r>
          </a:p>
        </p:txBody>
      </p:sp>
      <p:sp>
        <p:nvSpPr>
          <p:cNvPr id="11" name="內容版面配置區 2">
            <a:extLst>
              <a:ext uri="{FF2B5EF4-FFF2-40B4-BE49-F238E27FC236}">
                <a16:creationId xmlns:a16="http://schemas.microsoft.com/office/drawing/2014/main" id="{4ACD849C-B589-41D1-AFC4-972026F3F7ED}"/>
              </a:ext>
            </a:extLst>
          </p:cNvPr>
          <p:cNvSpPr txBox="1">
            <a:spLocks/>
          </p:cNvSpPr>
          <p:nvPr/>
        </p:nvSpPr>
        <p:spPr>
          <a:xfrm>
            <a:off x="6096000" y="1825625"/>
            <a:ext cx="5257800" cy="2431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400" dirty="0"/>
              <a:t>Correlation Analysis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Experiments</a:t>
            </a:r>
            <a:r>
              <a:rPr lang="zh-TW" altLang="en-US" b="1" dirty="0"/>
              <a:t> </a:t>
            </a:r>
            <a:r>
              <a:rPr lang="en-US" altLang="zh-TW" dirty="0"/>
              <a:t>-</a:t>
            </a:r>
            <a:r>
              <a:rPr lang="zh-TW" altLang="en-US" dirty="0"/>
              <a:t> </a:t>
            </a:r>
            <a:r>
              <a:rPr lang="en-US" altLang="zh-TW" dirty="0"/>
              <a:t>Ablation Study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25</a:t>
            </a:fld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4665518" y="4966855"/>
            <a:ext cx="987137" cy="2701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9" name="群組 8">
            <a:extLst>
              <a:ext uri="{FF2B5EF4-FFF2-40B4-BE49-F238E27FC236}">
                <a16:creationId xmlns:a16="http://schemas.microsoft.com/office/drawing/2014/main" id="{A24886F7-1328-4504-B5CB-DD81F3628749}"/>
              </a:ext>
            </a:extLst>
          </p:cNvPr>
          <p:cNvGrpSpPr>
            <a:grpSpLocks noChangeAspect="1"/>
          </p:cNvGrpSpPr>
          <p:nvPr/>
        </p:nvGrpSpPr>
        <p:grpSpPr>
          <a:xfrm>
            <a:off x="1081801" y="2474491"/>
            <a:ext cx="4912363" cy="2357427"/>
            <a:chOff x="1106129" y="2474491"/>
            <a:chExt cx="7715142" cy="3702472"/>
          </a:xfrm>
        </p:grpSpPr>
        <p:pic>
          <p:nvPicPr>
            <p:cNvPr id="7" name="圖片 6">
              <a:extLst>
                <a:ext uri="{FF2B5EF4-FFF2-40B4-BE49-F238E27FC236}">
                  <a16:creationId xmlns:a16="http://schemas.microsoft.com/office/drawing/2014/main" id="{2E01EE5C-B878-46D8-B4D5-D582926F7E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7124"/>
            <a:stretch/>
          </p:blipFill>
          <p:spPr>
            <a:xfrm>
              <a:off x="1106129" y="2474491"/>
              <a:ext cx="7659998" cy="3702472"/>
            </a:xfrm>
            <a:prstGeom prst="rect">
              <a:avLst/>
            </a:prstGeom>
          </p:spPr>
        </p:pic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FD777829-B809-4941-B39B-2DCCFD0DA0DA}"/>
                </a:ext>
              </a:extLst>
            </p:cNvPr>
            <p:cNvSpPr/>
            <p:nvPr/>
          </p:nvSpPr>
          <p:spPr>
            <a:xfrm>
              <a:off x="7691718" y="5782235"/>
              <a:ext cx="1129553" cy="3947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pic>
        <p:nvPicPr>
          <p:cNvPr id="12" name="圖片 11">
            <a:extLst>
              <a:ext uri="{FF2B5EF4-FFF2-40B4-BE49-F238E27FC236}">
                <a16:creationId xmlns:a16="http://schemas.microsoft.com/office/drawing/2014/main" id="{7E8E3983-9E4C-4E6E-8830-6595820573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9671" y="2474491"/>
            <a:ext cx="5312379" cy="2173900"/>
          </a:xfrm>
          <a:prstGeom prst="rect">
            <a:avLst/>
          </a:prstGeom>
        </p:spPr>
      </p:pic>
      <p:sp>
        <p:nvSpPr>
          <p:cNvPr id="13" name="文字方塊 12">
            <a:extLst>
              <a:ext uri="{FF2B5EF4-FFF2-40B4-BE49-F238E27FC236}">
                <a16:creationId xmlns:a16="http://schemas.microsoft.com/office/drawing/2014/main" id="{D991E474-36C8-424B-9ED2-200F00431873}"/>
              </a:ext>
            </a:extLst>
          </p:cNvPr>
          <p:cNvSpPr txBox="1"/>
          <p:nvPr/>
        </p:nvSpPr>
        <p:spPr>
          <a:xfrm>
            <a:off x="1081799" y="5101936"/>
            <a:ext cx="48772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600" dirty="0" err="1"/>
              <a:t>mmAP</a:t>
            </a:r>
            <a:r>
              <a:rPr lang="en-US" altLang="zh-TW" sz="1600" dirty="0"/>
              <a:t> denotes the mean </a:t>
            </a:r>
            <a:r>
              <a:rPr lang="en-US" altLang="zh-TW" sz="1600" dirty="0" err="1"/>
              <a:t>mAP</a:t>
            </a:r>
            <a:r>
              <a:rPr lang="en-US" altLang="zh-TW" sz="1600" dirty="0"/>
              <a:t> of random sampled 50 sub-nets from the current super-net training epoch</a:t>
            </a:r>
            <a:endParaRPr lang="zh-TW" altLang="en-US" sz="1600" dirty="0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1A72B446-71AC-432B-B5AF-5D333184ACE6}"/>
              </a:ext>
            </a:extLst>
          </p:cNvPr>
          <p:cNvSpPr txBox="1"/>
          <p:nvPr/>
        </p:nvSpPr>
        <p:spPr>
          <a:xfrm>
            <a:off x="6441212" y="5101936"/>
            <a:ext cx="49125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600" dirty="0"/>
              <a:t>Adopt Kendall’s Tau [16] to measure the correlation of model ranking obtained from super-net</a:t>
            </a:r>
            <a:endParaRPr lang="zh-TW" altLang="en-US" sz="1600" dirty="0"/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16E9B095-BFB8-4FDB-B9C4-B447515D8900}"/>
              </a:ext>
            </a:extLst>
          </p:cNvPr>
          <p:cNvSpPr txBox="1"/>
          <p:nvPr/>
        </p:nvSpPr>
        <p:spPr>
          <a:xfrm>
            <a:off x="838200" y="6415801"/>
            <a:ext cx="1055969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sz="1000" dirty="0"/>
              <a:t>[16] M.G. Kendall. A new measure of rank correlation. In </a:t>
            </a:r>
            <a:r>
              <a:rPr lang="en-US" altLang="zh-TW" sz="1000" dirty="0" err="1"/>
              <a:t>Biometrika</a:t>
            </a:r>
            <a:r>
              <a:rPr lang="en-US" altLang="zh-TW" sz="1000" dirty="0"/>
              <a:t>, 1938</a:t>
            </a:r>
            <a:endParaRPr lang="zh-TW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434277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Conclusion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Propose a novel one-shot search method, OPANAS.</a:t>
            </a:r>
          </a:p>
          <a:p>
            <a:pPr lvl="1"/>
            <a:r>
              <a:rPr lang="en-US" altLang="zh-TW" sz="2000" dirty="0"/>
              <a:t>a novel search space</a:t>
            </a:r>
          </a:p>
          <a:p>
            <a:pPr lvl="1"/>
            <a:r>
              <a:rPr lang="en-US" altLang="zh-TW" sz="2000" dirty="0"/>
              <a:t>an efficient searching algorithm</a:t>
            </a:r>
          </a:p>
          <a:p>
            <a:r>
              <a:rPr lang="en-US" altLang="zh-TW" sz="2400" dirty="0"/>
              <a:t>Introduce six types of information paths as candidate operations,</a:t>
            </a:r>
            <a:r>
              <a:rPr lang="en-US" altLang="zh-TW" sz="1600" dirty="0"/>
              <a:t> </a:t>
            </a:r>
            <a:r>
              <a:rPr lang="en-US" altLang="zh-TW" sz="2400" dirty="0"/>
              <a:t>and exploit densely connected DAG to represent FPN to aggregate them.</a:t>
            </a:r>
          </a:p>
          <a:p>
            <a:r>
              <a:rPr lang="en-US" altLang="zh-TW" sz="2400" dirty="0"/>
              <a:t>Search the optimal FPN, based on the super-net training with </a:t>
            </a:r>
            <a:r>
              <a:rPr lang="en-US" altLang="zh-TW" sz="2400" b="1" dirty="0"/>
              <a:t>fair sampling </a:t>
            </a:r>
            <a:r>
              <a:rPr lang="en-US" altLang="zh-TW" sz="2400" dirty="0"/>
              <a:t>and </a:t>
            </a:r>
            <a:r>
              <a:rPr lang="en-US" altLang="zh-TW" sz="2400" b="1" dirty="0"/>
              <a:t>edge importance weighting</a:t>
            </a:r>
            <a:r>
              <a:rPr lang="en-US" altLang="zh-TW" sz="2400" i="1" dirty="0"/>
              <a:t>.</a:t>
            </a:r>
          </a:p>
          <a:p>
            <a:r>
              <a:rPr lang="en-US" altLang="zh-TW" sz="2400" dirty="0"/>
              <a:t>Extensive experimental results demonstrate the superiority of the proposed OPANAS in both efficiency and effectiveness.</a:t>
            </a: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813264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TW" b="1" dirty="0"/>
              <a:t>Thank you for your attention.</a:t>
            </a:r>
            <a:endParaRPr lang="zh-TW" altLang="en-US" b="1" dirty="0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27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28485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28</a:t>
            </a:fld>
            <a:endParaRPr lang="zh-TW" altLang="en-US" dirty="0"/>
          </a:p>
        </p:txBody>
      </p:sp>
      <p:sp>
        <p:nvSpPr>
          <p:cNvPr id="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Related Work </a:t>
            </a:r>
            <a:r>
              <a:rPr lang="en-US" altLang="zh-TW" dirty="0"/>
              <a:t>-</a:t>
            </a:r>
            <a:r>
              <a:rPr lang="en-US" altLang="zh-TW" b="1" dirty="0"/>
              <a:t> </a:t>
            </a:r>
            <a:r>
              <a:rPr lang="en-US" altLang="zh-TW" dirty="0"/>
              <a:t>Neural Architecture Search</a:t>
            </a:r>
            <a:endParaRPr lang="zh-TW" altLang="en-US" b="1" dirty="0"/>
          </a:p>
        </p:txBody>
      </p:sp>
      <p:sp>
        <p:nvSpPr>
          <p:cNvPr id="18" name="內容版面配置區 2">
            <a:extLst>
              <a:ext uri="{FF2B5EF4-FFF2-40B4-BE49-F238E27FC236}">
                <a16:creationId xmlns:a16="http://schemas.microsoft.com/office/drawing/2014/main" id="{1E23E6E0-7046-428A-958E-FA2EFF2EF363}"/>
              </a:ext>
            </a:extLst>
          </p:cNvPr>
          <p:cNvSpPr txBox="1">
            <a:spLocks/>
          </p:cNvSpPr>
          <p:nvPr/>
        </p:nvSpPr>
        <p:spPr>
          <a:xfrm>
            <a:off x="838200" y="1825626"/>
            <a:ext cx="10515600" cy="47164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400" dirty="0"/>
              <a:t>Optimization Methods</a:t>
            </a:r>
          </a:p>
          <a:p>
            <a:pPr lvl="1"/>
            <a:endParaRPr lang="en-US" altLang="zh-TW" sz="20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000" dirty="0"/>
              <a:t>Reinforcement learning</a:t>
            </a:r>
          </a:p>
          <a:p>
            <a:pPr lvl="2"/>
            <a:r>
              <a:rPr lang="en-US" altLang="zh-TW" sz="1800" dirty="0"/>
              <a:t>NAS-FPN</a:t>
            </a:r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 [CVPR, 2019]</a:t>
            </a:r>
            <a:r>
              <a:rPr lang="en-US" altLang="zh-TW" sz="1800" dirty="0"/>
              <a:t>,  NAS-FCOS</a:t>
            </a:r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 [CVPR, 2020]</a:t>
            </a:r>
            <a:r>
              <a:rPr lang="en-US" altLang="zh-TW" sz="1800" dirty="0"/>
              <a:t>,  </a:t>
            </a:r>
            <a:r>
              <a:rPr lang="en-US" altLang="zh-TW" sz="1800" dirty="0" err="1"/>
              <a:t>SpineNet</a:t>
            </a:r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 [CVPR, 2020]</a:t>
            </a:r>
            <a:endParaRPr lang="en-US" altLang="zh-TW" sz="18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000" dirty="0"/>
              <a:t>Evolutionary algorithm</a:t>
            </a:r>
          </a:p>
          <a:p>
            <a:pPr lvl="2"/>
            <a:r>
              <a:rPr lang="en-US" altLang="zh-TW" sz="1800" dirty="0"/>
              <a:t>SM-NAS </a:t>
            </a:r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[AAAI, 2020]</a:t>
            </a:r>
            <a:endParaRPr lang="en-US" altLang="zh-TW" sz="18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000" dirty="0"/>
              <a:t>Gradient-based methods </a:t>
            </a:r>
          </a:p>
          <a:p>
            <a:pPr lvl="2"/>
            <a:r>
              <a:rPr lang="en-US" altLang="zh-TW" sz="1800" dirty="0"/>
              <a:t>Auto-FPN </a:t>
            </a:r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[ICCV, 2019]</a:t>
            </a:r>
            <a:r>
              <a:rPr lang="en-US" altLang="zh-TW" sz="1800" dirty="0"/>
              <a:t>, Hit-Detector </a:t>
            </a:r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[CVPR, 2020]</a:t>
            </a:r>
          </a:p>
          <a:p>
            <a:pPr lvl="3"/>
            <a:endParaRPr lang="en-US" altLang="zh-TW" sz="900" dirty="0"/>
          </a:p>
          <a:p>
            <a:pPr lvl="1"/>
            <a:r>
              <a:rPr lang="en-US" altLang="zh-TW" sz="2000" dirty="0"/>
              <a:t>Recently, researchers propose one-shot method to decouple the super-net training and architecture search in two sequential steps.</a:t>
            </a:r>
          </a:p>
          <a:p>
            <a:pPr lvl="2"/>
            <a:r>
              <a:rPr lang="en-US" altLang="zh-TW" sz="1800" dirty="0"/>
              <a:t>SMASH </a:t>
            </a:r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[ICLR, 2018]</a:t>
            </a:r>
            <a:r>
              <a:rPr lang="en-US" altLang="zh-TW" sz="1800" dirty="0"/>
              <a:t>, SPOS </a:t>
            </a:r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[ECCV, 2020], </a:t>
            </a:r>
            <a:r>
              <a:rPr lang="en-US" altLang="zh-TW" sz="1800" dirty="0" err="1"/>
              <a:t>DetNAS</a:t>
            </a:r>
            <a:r>
              <a:rPr lang="en-US" altLang="zh-TW" sz="1800" dirty="0"/>
              <a:t> </a:t>
            </a:r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[NIPS, 2019]</a:t>
            </a:r>
            <a:endParaRPr lang="en-US" altLang="zh-TW" sz="1800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9C0DB533-8ED4-4C7C-AC73-E38D83C6347D}"/>
              </a:ext>
            </a:extLst>
          </p:cNvPr>
          <p:cNvSpPr/>
          <p:nvPr/>
        </p:nvSpPr>
        <p:spPr>
          <a:xfrm>
            <a:off x="1249660" y="2574249"/>
            <a:ext cx="9094886" cy="1282355"/>
          </a:xfrm>
          <a:prstGeom prst="rect">
            <a:avLst/>
          </a:prstGeom>
          <a:noFill/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accent1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F53B468F-E6FC-41B3-A8A5-1297B4953898}"/>
              </a:ext>
            </a:extLst>
          </p:cNvPr>
          <p:cNvSpPr txBox="1"/>
          <p:nvPr/>
        </p:nvSpPr>
        <p:spPr>
          <a:xfrm>
            <a:off x="7516232" y="3355321"/>
            <a:ext cx="3102004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dirty="0">
                <a:solidFill>
                  <a:schemeClr val="accent1"/>
                </a:solidFill>
              </a:rPr>
              <a:t>time-consuming</a:t>
            </a:r>
            <a:endParaRPr lang="zh-TW" altLang="en-US" dirty="0">
              <a:solidFill>
                <a:schemeClr val="accent1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F3705583-FF52-4BFF-8188-B57F2E98E0C2}"/>
              </a:ext>
            </a:extLst>
          </p:cNvPr>
          <p:cNvSpPr/>
          <p:nvPr/>
        </p:nvSpPr>
        <p:spPr>
          <a:xfrm>
            <a:off x="1252764" y="3856388"/>
            <a:ext cx="9091782" cy="646332"/>
          </a:xfrm>
          <a:prstGeom prst="rect">
            <a:avLst/>
          </a:prstGeom>
          <a:noFill/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FE578DF2-74C3-459B-8AD3-EB00F3B09D56}"/>
              </a:ext>
            </a:extLst>
          </p:cNvPr>
          <p:cNvSpPr txBox="1"/>
          <p:nvPr/>
        </p:nvSpPr>
        <p:spPr>
          <a:xfrm>
            <a:off x="7516232" y="3864651"/>
            <a:ext cx="2828314" cy="646331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dirty="0">
                <a:solidFill>
                  <a:schemeClr val="accent1"/>
                </a:solidFill>
              </a:rPr>
              <a:t>trap into local minima</a:t>
            </a:r>
          </a:p>
          <a:p>
            <a:r>
              <a:rPr lang="en-US" altLang="zh-TW" dirty="0">
                <a:solidFill>
                  <a:schemeClr val="accent1"/>
                </a:solidFill>
              </a:rPr>
              <a:t>introduce further complexity</a:t>
            </a:r>
            <a:endParaRPr lang="zh-TW" altLang="en-US" dirty="0">
              <a:solidFill>
                <a:schemeClr val="accent1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0431FC43-E05D-4610-A32B-C515C8670FE1}"/>
              </a:ext>
            </a:extLst>
          </p:cNvPr>
          <p:cNvSpPr txBox="1"/>
          <p:nvPr/>
        </p:nvSpPr>
        <p:spPr>
          <a:xfrm>
            <a:off x="6699378" y="5580835"/>
            <a:ext cx="5455299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dirty="0">
                <a:solidFill>
                  <a:schemeClr val="accent1"/>
                </a:solidFill>
              </a:rPr>
              <a:t>Search space is restricted to a sequential structure.</a:t>
            </a:r>
          </a:p>
        </p:txBody>
      </p:sp>
    </p:spTree>
    <p:extLst>
      <p:ext uri="{BB962C8B-B14F-4D97-AF65-F5344CB8AC3E}">
        <p14:creationId xmlns:p14="http://schemas.microsoft.com/office/powerpoint/2010/main" val="5148913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Related Work </a:t>
            </a:r>
            <a:r>
              <a:rPr lang="en-US" altLang="zh-TW" dirty="0"/>
              <a:t>- Object detection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29</a:t>
            </a:fld>
            <a:endParaRPr lang="zh-TW" altLang="en-US"/>
          </a:p>
        </p:txBody>
      </p:sp>
      <p:sp>
        <p:nvSpPr>
          <p:cNvPr id="9" name="內容版面配置區 2">
            <a:extLst>
              <a:ext uri="{FF2B5EF4-FFF2-40B4-BE49-F238E27FC236}">
                <a16:creationId xmlns:a16="http://schemas.microsoft.com/office/drawing/2014/main" id="{0190351F-DEFA-4375-ABC7-0406A4590A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altLang="zh-TW" sz="2400" dirty="0"/>
              <a:t>Extensional  FPNs</a:t>
            </a:r>
          </a:p>
          <a:p>
            <a:pPr lvl="1"/>
            <a:r>
              <a:rPr lang="en-US" altLang="zh-TW" sz="2000" dirty="0" err="1"/>
              <a:t>PANet</a:t>
            </a:r>
            <a:r>
              <a:rPr lang="en-US" altLang="zh-TW" sz="2000" dirty="0"/>
              <a:t>[21] </a:t>
            </a:r>
          </a:p>
          <a:p>
            <a:pPr lvl="2"/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[CVPR, 2018]</a:t>
            </a:r>
            <a:endParaRPr lang="en-US" altLang="zh-TW" sz="1800" dirty="0"/>
          </a:p>
          <a:p>
            <a:pPr lvl="1"/>
            <a:r>
              <a:rPr lang="en-US" altLang="zh-TW" sz="2000" dirty="0"/>
              <a:t>Libra R-CNN[23] </a:t>
            </a:r>
          </a:p>
          <a:p>
            <a:pPr lvl="2"/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[CVPR, 2019]</a:t>
            </a:r>
            <a:endParaRPr lang="en-US" altLang="zh-TW" sz="1800" dirty="0"/>
          </a:p>
          <a:p>
            <a:pPr lvl="1"/>
            <a:r>
              <a:rPr lang="en-US" altLang="zh-TW" sz="2000" dirty="0"/>
              <a:t>Multi-level FPN[32] </a:t>
            </a:r>
          </a:p>
          <a:p>
            <a:pPr lvl="2"/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[AAAI, 2019]</a:t>
            </a:r>
            <a:endParaRPr lang="en-US" altLang="zh-TW" sz="1800" dirty="0"/>
          </a:p>
          <a:p>
            <a:pPr lvl="1"/>
            <a:r>
              <a:rPr lang="en-US" altLang="zh-TW" sz="2000" dirty="0"/>
              <a:t>SEPC[28] </a:t>
            </a:r>
          </a:p>
          <a:p>
            <a:pPr lvl="2"/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[IEEE, 2020]</a:t>
            </a:r>
            <a:endParaRPr lang="en-US" altLang="zh-TW" sz="1800" dirty="0"/>
          </a:p>
          <a:p>
            <a:pPr lvl="1"/>
            <a:r>
              <a:rPr lang="en-US" altLang="zh-TW" sz="2000" dirty="0" err="1"/>
              <a:t>BiFPN</a:t>
            </a:r>
            <a:r>
              <a:rPr lang="en-US" altLang="zh-TW" sz="2000" dirty="0"/>
              <a:t>[25] </a:t>
            </a:r>
          </a:p>
          <a:p>
            <a:pPr lvl="2"/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[CVPR, 2020]</a:t>
            </a:r>
            <a:endParaRPr lang="en-US" altLang="zh-TW" sz="1800" dirty="0"/>
          </a:p>
          <a:p>
            <a:pPr lvl="1"/>
            <a:endParaRPr lang="en-US" altLang="zh-TW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7CE928BC-B966-4DC9-B021-2692F5AD66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517" y="2940955"/>
            <a:ext cx="9442965" cy="337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864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Introduction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6419178"/>
            <a:ext cx="9581963" cy="2394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000" dirty="0"/>
              <a:t>[17] Tsung-Yi Lin, Piotr Dollar, and Ross B. </a:t>
            </a:r>
            <a:r>
              <a:rPr lang="en-US" altLang="zh-TW" sz="1000" dirty="0" err="1"/>
              <a:t>Girshick</a:t>
            </a:r>
            <a:r>
              <a:rPr lang="en-US" altLang="zh-TW" sz="1000" dirty="0"/>
              <a:t> et al. Feature pyramid networks for object detection. In CVPR, 2017. </a:t>
            </a:r>
            <a:endParaRPr lang="zh-TW" altLang="en-US" sz="1000" dirty="0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838200" y="1825626"/>
            <a:ext cx="10515600" cy="47164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400" dirty="0"/>
              <a:t>Feature Pyramid Network (FPN) is arguably the most popular basic architecture for object detection.</a:t>
            </a:r>
          </a:p>
          <a:p>
            <a:pPr lvl="1"/>
            <a:r>
              <a:rPr lang="en-US" altLang="zh-TW" sz="2000" dirty="0"/>
              <a:t>High-level features are with more semantics</a:t>
            </a:r>
          </a:p>
          <a:p>
            <a:pPr lvl="1"/>
            <a:r>
              <a:rPr lang="en-US" altLang="zh-TW" sz="2000" dirty="0"/>
              <a:t>Low-level features are more content descriptive</a:t>
            </a:r>
          </a:p>
          <a:p>
            <a:pPr lvl="1"/>
            <a:endParaRPr lang="en-US" altLang="zh-TW" sz="2000" dirty="0"/>
          </a:p>
          <a:p>
            <a:r>
              <a:rPr lang="en-US" altLang="zh-TW" sz="2400" dirty="0"/>
              <a:t>However, FPN</a:t>
            </a:r>
            <a:r>
              <a:rPr lang="zh-TW" altLang="en-US" sz="2400" dirty="0"/>
              <a:t> </a:t>
            </a:r>
            <a:r>
              <a:rPr lang="en-US" altLang="zh-TW" sz="2400" dirty="0"/>
              <a:t>may not be the optimal architecture design.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000" dirty="0"/>
              <a:t>Heterogeneous information paths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000" dirty="0"/>
              <a:t>NAS-based FPN architectures</a:t>
            </a:r>
            <a:endParaRPr lang="en-US" altLang="zh-TW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82577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Related Work </a:t>
            </a:r>
            <a:r>
              <a:rPr lang="en-US" altLang="zh-TW" dirty="0"/>
              <a:t>– Deformable Convolution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30</a:t>
            </a:fld>
            <a:endParaRPr lang="zh-TW" altLang="en-US"/>
          </a:p>
        </p:txBody>
      </p:sp>
      <p:sp>
        <p:nvSpPr>
          <p:cNvPr id="9" name="內容版面配置區 2">
            <a:extLst>
              <a:ext uri="{FF2B5EF4-FFF2-40B4-BE49-F238E27FC236}">
                <a16:creationId xmlns:a16="http://schemas.microsoft.com/office/drawing/2014/main" id="{0190351F-DEFA-4375-ABC7-0406A4590A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1"/>
            <a:r>
              <a:rPr lang="en-US" altLang="zh-TW" dirty="0"/>
              <a:t>Deformable convolution will pick the values at different locations for convolutions conditioned on the input image or feature maps.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2EF1E5A-DAC2-4881-9A8E-2F4D10585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612" y="2579042"/>
            <a:ext cx="6488776" cy="3180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3ACAEA7B-0312-4497-BE42-901E05FA9420}"/>
              </a:ext>
            </a:extLst>
          </p:cNvPr>
          <p:cNvSpPr txBox="1"/>
          <p:nvPr/>
        </p:nvSpPr>
        <p:spPr>
          <a:xfrm>
            <a:off x="3162296" y="5736784"/>
            <a:ext cx="2085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Regular convolution:</a:t>
            </a:r>
            <a:endParaRPr lang="zh-TW" altLang="en-US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6FE71F0E-347B-4574-A72B-54EBFA473E20}"/>
              </a:ext>
            </a:extLst>
          </p:cNvPr>
          <p:cNvSpPr txBox="1"/>
          <p:nvPr/>
        </p:nvSpPr>
        <p:spPr>
          <a:xfrm>
            <a:off x="6643685" y="5736784"/>
            <a:ext cx="2428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Deformable convolution:</a:t>
            </a:r>
            <a:endParaRPr lang="zh-TW" altLang="en-US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90A35DA3-8188-4CA0-B82D-435B92267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0980" y="6129338"/>
            <a:ext cx="3028609" cy="577130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02D8E947-00E9-4DFD-BDCD-575341A187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6332" y="6148169"/>
            <a:ext cx="3643579" cy="53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627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Introduction</a:t>
            </a:r>
            <a:endParaRPr lang="zh-TW" altLang="en-US" b="1" dirty="0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838200" y="1825626"/>
            <a:ext cx="10515600" cy="47164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400" dirty="0"/>
              <a:t>Achieve a new state-of-the-art accuracy-speed trade-off</a:t>
            </a:r>
          </a:p>
          <a:p>
            <a:r>
              <a:rPr lang="en-US" altLang="zh-TW" sz="2400" dirty="0"/>
              <a:t>Main contributions 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000" dirty="0"/>
              <a:t> </a:t>
            </a:r>
            <a:r>
              <a:rPr lang="en-US" altLang="zh-TW" sz="2000" b="1" dirty="0"/>
              <a:t>Design 6 information paths </a:t>
            </a:r>
            <a:r>
              <a:rPr lang="en-US" altLang="zh-TW" sz="2000" dirty="0"/>
              <a:t>to build the search space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000" dirty="0"/>
              <a:t> </a:t>
            </a:r>
            <a:r>
              <a:rPr lang="en-US" altLang="zh-TW" sz="2000" b="1" dirty="0"/>
              <a:t>Propose a novel one-shot search method</a:t>
            </a:r>
            <a:r>
              <a:rPr lang="en-US" altLang="zh-TW" sz="2000" dirty="0"/>
              <a:t>, OPANAS, to efficiently and effectively search the optimal aggregation of the 6 kinds of information paths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000" dirty="0"/>
              <a:t> Working as a plug and play module, the searched architecture can easily be </a:t>
            </a:r>
            <a:r>
              <a:rPr lang="en-US" altLang="zh-TW" sz="2000" b="1" dirty="0"/>
              <a:t>adapted to main-stream detectors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1801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Outline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64276" y="1825625"/>
            <a:ext cx="10389523" cy="4351338"/>
          </a:xfrm>
        </p:spPr>
        <p:txBody>
          <a:bodyPr>
            <a:normAutofit/>
          </a:bodyPr>
          <a:lstStyle/>
          <a:p>
            <a:r>
              <a:rPr lang="en-US" altLang="zh-TW" sz="2400" dirty="0">
                <a:solidFill>
                  <a:schemeClr val="bg2">
                    <a:lumMod val="75000"/>
                  </a:schemeClr>
                </a:solidFill>
              </a:rPr>
              <a:t>Introduction</a:t>
            </a:r>
          </a:p>
          <a:p>
            <a:r>
              <a:rPr lang="en-US" altLang="zh-TW" sz="2400" dirty="0"/>
              <a:t>Related Work</a:t>
            </a:r>
          </a:p>
          <a:p>
            <a:r>
              <a:rPr lang="en-US" altLang="zh-TW" sz="2400" dirty="0">
                <a:solidFill>
                  <a:schemeClr val="bg2">
                    <a:lumMod val="75000"/>
                  </a:schemeClr>
                </a:solidFill>
              </a:rPr>
              <a:t>Methodology</a:t>
            </a:r>
          </a:p>
          <a:p>
            <a:r>
              <a:rPr lang="en-US" altLang="zh-TW" sz="2400" dirty="0">
                <a:solidFill>
                  <a:schemeClr val="bg2">
                    <a:lumMod val="75000"/>
                  </a:schemeClr>
                </a:solidFill>
              </a:rPr>
              <a:t>Experiments</a:t>
            </a:r>
          </a:p>
          <a:p>
            <a:r>
              <a:rPr lang="en-US" altLang="zh-TW" sz="2400" dirty="0">
                <a:solidFill>
                  <a:schemeClr val="bg2">
                    <a:lumMod val="75000"/>
                  </a:schemeClr>
                </a:solidFill>
              </a:rPr>
              <a:t>Conclusion</a:t>
            </a:r>
            <a:endParaRPr lang="zh-TW" altLang="en-US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5</a:t>
            </a:fld>
            <a:endParaRPr lang="zh-TW" altLang="en-US"/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3681499" y="2278727"/>
            <a:ext cx="7272250" cy="1093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400" dirty="0"/>
              <a:t>Object Detection</a:t>
            </a:r>
          </a:p>
          <a:p>
            <a:r>
              <a:rPr lang="en-US" altLang="zh-TW" sz="2400" dirty="0"/>
              <a:t>Neural Architecture Search</a:t>
            </a:r>
          </a:p>
        </p:txBody>
      </p:sp>
      <p:cxnSp>
        <p:nvCxnSpPr>
          <p:cNvPr id="8" name="直線接點 7"/>
          <p:cNvCxnSpPr>
            <a:cxnSpLocks/>
          </p:cNvCxnSpPr>
          <p:nvPr/>
        </p:nvCxnSpPr>
        <p:spPr>
          <a:xfrm>
            <a:off x="3515246" y="2370166"/>
            <a:ext cx="0" cy="687359"/>
          </a:xfrm>
          <a:prstGeom prst="line">
            <a:avLst/>
          </a:prstGeom>
          <a:ln w="889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7216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Related Work </a:t>
            </a:r>
            <a:r>
              <a:rPr lang="en-US" altLang="zh-TW" dirty="0"/>
              <a:t>- Object Detection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Object detection is the task of detecting instances of objects of a certain class within an image.</a:t>
            </a:r>
          </a:p>
          <a:p>
            <a:pPr lvl="1"/>
            <a:r>
              <a:rPr lang="en-US" altLang="zh-TW" sz="2000" dirty="0"/>
              <a:t>One-stage methods : SSD and </a:t>
            </a:r>
            <a:r>
              <a:rPr lang="en-US" altLang="zh-TW" sz="2000" dirty="0" err="1"/>
              <a:t>RetinaNet</a:t>
            </a:r>
            <a:endParaRPr lang="en-US" altLang="zh-TW" sz="2000" dirty="0"/>
          </a:p>
          <a:p>
            <a:pPr lvl="1"/>
            <a:r>
              <a:rPr lang="en-US" altLang="zh-TW" sz="2000" dirty="0"/>
              <a:t>Two-stage methods : </a:t>
            </a:r>
            <a:r>
              <a:rPr lang="nb-NO" altLang="zh-TW" sz="2000" dirty="0"/>
              <a:t>Faster R-CNN and Mask R-CNN</a:t>
            </a:r>
          </a:p>
          <a:p>
            <a:r>
              <a:rPr lang="en-US" altLang="zh-TW" sz="2400" dirty="0"/>
              <a:t>The feature pyramid is popularly used to deal with </a:t>
            </a:r>
            <a:r>
              <a:rPr lang="en-US" altLang="zh-TW" sz="2400" b="1" dirty="0">
                <a:solidFill>
                  <a:srgbClr val="FF0000"/>
                </a:solidFill>
              </a:rPr>
              <a:t>scale variation</a:t>
            </a:r>
            <a:r>
              <a:rPr lang="en-US" altLang="zh-TW" sz="2400" dirty="0"/>
              <a:t>, which introduces a top-down information flow.</a:t>
            </a:r>
          </a:p>
          <a:p>
            <a:pPr lvl="1"/>
            <a:endParaRPr lang="en-US" altLang="zh-TW" sz="2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6</a:t>
            </a:fld>
            <a:endParaRPr lang="zh-TW" altLang="en-US"/>
          </a:p>
        </p:txBody>
      </p:sp>
      <p:grpSp>
        <p:nvGrpSpPr>
          <p:cNvPr id="10" name="群組 9">
            <a:extLst>
              <a:ext uri="{FF2B5EF4-FFF2-40B4-BE49-F238E27FC236}">
                <a16:creationId xmlns:a16="http://schemas.microsoft.com/office/drawing/2014/main" id="{9845E2B3-52C2-4369-87DE-3AF0BCE1AFFD}"/>
              </a:ext>
            </a:extLst>
          </p:cNvPr>
          <p:cNvGrpSpPr/>
          <p:nvPr/>
        </p:nvGrpSpPr>
        <p:grpSpPr>
          <a:xfrm>
            <a:off x="2515724" y="4055526"/>
            <a:ext cx="7160551" cy="2619998"/>
            <a:chOff x="2515724" y="4065151"/>
            <a:chExt cx="7160551" cy="2619998"/>
          </a:xfrm>
        </p:grpSpPr>
        <p:pic>
          <p:nvPicPr>
            <p:cNvPr id="7" name="圖片 6">
              <a:extLst>
                <a:ext uri="{FF2B5EF4-FFF2-40B4-BE49-F238E27FC236}">
                  <a16:creationId xmlns:a16="http://schemas.microsoft.com/office/drawing/2014/main" id="{946C5CB8-5C07-4DD8-9D06-A3C25C88BD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9876"/>
            <a:stretch/>
          </p:blipFill>
          <p:spPr>
            <a:xfrm>
              <a:off x="2515724" y="4065151"/>
              <a:ext cx="7160551" cy="2427724"/>
            </a:xfrm>
            <a:prstGeom prst="rect">
              <a:avLst/>
            </a:prstGeom>
          </p:spPr>
        </p:pic>
        <p:sp>
          <p:nvSpPr>
            <p:cNvPr id="9" name="文字方塊 8">
              <a:extLst>
                <a:ext uri="{FF2B5EF4-FFF2-40B4-BE49-F238E27FC236}">
                  <a16:creationId xmlns:a16="http://schemas.microsoft.com/office/drawing/2014/main" id="{51F93289-66F6-4535-AF37-27E9E7A8D11A}"/>
                </a:ext>
              </a:extLst>
            </p:cNvPr>
            <p:cNvSpPr txBox="1"/>
            <p:nvPr/>
          </p:nvSpPr>
          <p:spPr>
            <a:xfrm>
              <a:off x="2515725" y="6408150"/>
              <a:ext cx="716055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TW" sz="1200" dirty="0"/>
                <a:t>Figure : The size of objects varies significantly, posing a great challenge for object detection algorithms.</a:t>
              </a:r>
              <a:endParaRPr lang="zh-TW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10918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Related Work </a:t>
            </a:r>
            <a:r>
              <a:rPr lang="en-US" altLang="zh-TW" dirty="0"/>
              <a:t>- Object Detection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7</a:t>
            </a:fld>
            <a:endParaRPr lang="zh-TW" altLang="en-US"/>
          </a:p>
        </p:txBody>
      </p:sp>
      <p:sp>
        <p:nvSpPr>
          <p:cNvPr id="9" name="內容版面配置區 2">
            <a:extLst>
              <a:ext uri="{FF2B5EF4-FFF2-40B4-BE49-F238E27FC236}">
                <a16:creationId xmlns:a16="http://schemas.microsoft.com/office/drawing/2014/main" id="{0190351F-DEFA-4375-ABC7-0406A4590A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altLang="zh-TW" sz="2400" dirty="0"/>
              <a:t>Extensional  FPNs</a:t>
            </a:r>
            <a:endParaRPr lang="en-US" altLang="zh-TW" sz="1000" dirty="0"/>
          </a:p>
          <a:p>
            <a:pPr lvl="1"/>
            <a:r>
              <a:rPr lang="en-US" altLang="zh-TW" sz="2000" dirty="0" err="1"/>
              <a:t>PANet</a:t>
            </a:r>
            <a:r>
              <a:rPr lang="en-US" altLang="zh-TW" sz="2000" dirty="0"/>
              <a:t>[21] </a:t>
            </a:r>
          </a:p>
          <a:p>
            <a:pPr lvl="2"/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[CVPR, 2018]</a:t>
            </a:r>
            <a:endParaRPr lang="en-US" altLang="zh-TW" sz="1800" dirty="0"/>
          </a:p>
          <a:p>
            <a:pPr lvl="1"/>
            <a:r>
              <a:rPr lang="en-US" altLang="zh-TW" sz="2000" dirty="0"/>
              <a:t>Libra R-CNN[23] </a:t>
            </a:r>
          </a:p>
          <a:p>
            <a:pPr lvl="2"/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[CVPR, 2019]</a:t>
            </a:r>
            <a:endParaRPr lang="en-US" altLang="zh-TW" sz="1800" dirty="0"/>
          </a:p>
          <a:p>
            <a:pPr lvl="1"/>
            <a:r>
              <a:rPr lang="en-US" altLang="zh-TW" sz="2000" dirty="0"/>
              <a:t>Multi-level FPN[32] </a:t>
            </a:r>
          </a:p>
          <a:p>
            <a:pPr lvl="2"/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[AAAI, 2019]</a:t>
            </a:r>
            <a:endParaRPr lang="en-US" altLang="zh-TW" sz="1800" dirty="0"/>
          </a:p>
          <a:p>
            <a:pPr lvl="1"/>
            <a:r>
              <a:rPr lang="en-US" altLang="zh-TW" sz="2000" dirty="0"/>
              <a:t>SEPC[28] </a:t>
            </a:r>
          </a:p>
          <a:p>
            <a:pPr lvl="2"/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[CVPR, 2020]</a:t>
            </a:r>
            <a:endParaRPr lang="en-US" altLang="zh-TW" sz="1800" dirty="0"/>
          </a:p>
          <a:p>
            <a:pPr lvl="1"/>
            <a:r>
              <a:rPr lang="en-US" altLang="zh-TW" sz="2000" dirty="0" err="1"/>
              <a:t>BiFPN</a:t>
            </a:r>
            <a:r>
              <a:rPr lang="en-US" altLang="zh-TW" sz="2000" dirty="0"/>
              <a:t>[25] </a:t>
            </a:r>
          </a:p>
          <a:p>
            <a:pPr lvl="2"/>
            <a:r>
              <a:rPr lang="en-US" altLang="zh-TW" sz="1800" dirty="0">
                <a:solidFill>
                  <a:schemeClr val="bg2">
                    <a:lumMod val="50000"/>
                  </a:schemeClr>
                </a:solidFill>
              </a:rPr>
              <a:t>[CVPR, 2020]</a:t>
            </a:r>
            <a:endParaRPr lang="en-US" altLang="zh-TW" sz="1800" dirty="0"/>
          </a:p>
          <a:p>
            <a:pPr lvl="1"/>
            <a:endParaRPr lang="en-US" altLang="zh-TW" dirty="0"/>
          </a:p>
        </p:txBody>
      </p:sp>
      <p:grpSp>
        <p:nvGrpSpPr>
          <p:cNvPr id="15" name="群組 14">
            <a:extLst>
              <a:ext uri="{FF2B5EF4-FFF2-40B4-BE49-F238E27FC236}">
                <a16:creationId xmlns:a16="http://schemas.microsoft.com/office/drawing/2014/main" id="{08ABA326-6D31-4945-A108-A2491A9AC38C}"/>
              </a:ext>
            </a:extLst>
          </p:cNvPr>
          <p:cNvGrpSpPr/>
          <p:nvPr/>
        </p:nvGrpSpPr>
        <p:grpSpPr>
          <a:xfrm>
            <a:off x="4591250" y="2237439"/>
            <a:ext cx="6506678" cy="3527709"/>
            <a:chOff x="4533499" y="2164408"/>
            <a:chExt cx="6506678" cy="3527709"/>
          </a:xfrm>
        </p:grpSpPr>
        <p:pic>
          <p:nvPicPr>
            <p:cNvPr id="10" name="圖片 9">
              <a:extLst>
                <a:ext uri="{FF2B5EF4-FFF2-40B4-BE49-F238E27FC236}">
                  <a16:creationId xmlns:a16="http://schemas.microsoft.com/office/drawing/2014/main" id="{2A790B0F-08B4-4D60-8013-62956B1E56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4029"/>
            <a:stretch/>
          </p:blipFill>
          <p:spPr>
            <a:xfrm>
              <a:off x="4533499" y="2164408"/>
              <a:ext cx="6506678" cy="3158363"/>
            </a:xfrm>
            <a:prstGeom prst="rect">
              <a:avLst/>
            </a:prstGeom>
          </p:spPr>
        </p:pic>
        <p:sp>
          <p:nvSpPr>
            <p:cNvPr id="14" name="文字方塊 13">
              <a:extLst>
                <a:ext uri="{FF2B5EF4-FFF2-40B4-BE49-F238E27FC236}">
                  <a16:creationId xmlns:a16="http://schemas.microsoft.com/office/drawing/2014/main" id="{9DC9D4FE-61EC-4A00-9E83-B6D3AB1ECE82}"/>
                </a:ext>
              </a:extLst>
            </p:cNvPr>
            <p:cNvSpPr txBox="1"/>
            <p:nvPr/>
          </p:nvSpPr>
          <p:spPr>
            <a:xfrm>
              <a:off x="4533499" y="5292007"/>
              <a:ext cx="65066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2000" dirty="0"/>
                <a:t>Figure 1: Different FPN architectures</a:t>
              </a:r>
              <a:endParaRPr lang="zh-TW" alt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91608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8</a:t>
            </a:fld>
            <a:endParaRPr lang="zh-TW" altLang="en-US" dirty="0"/>
          </a:p>
        </p:txBody>
      </p:sp>
      <p:sp>
        <p:nvSpPr>
          <p:cNvPr id="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Related Work </a:t>
            </a:r>
            <a:r>
              <a:rPr lang="en-US" altLang="zh-TW" dirty="0"/>
              <a:t>-</a:t>
            </a:r>
            <a:r>
              <a:rPr lang="en-US" altLang="zh-TW" b="1" dirty="0"/>
              <a:t> </a:t>
            </a:r>
            <a:r>
              <a:rPr lang="en-US" altLang="zh-TW" dirty="0"/>
              <a:t>Neural Architecture Search</a:t>
            </a:r>
            <a:endParaRPr lang="zh-TW" altLang="en-US" b="1" dirty="0"/>
          </a:p>
        </p:txBody>
      </p:sp>
      <p:sp>
        <p:nvSpPr>
          <p:cNvPr id="18" name="內容版面配置區 2">
            <a:extLst>
              <a:ext uri="{FF2B5EF4-FFF2-40B4-BE49-F238E27FC236}">
                <a16:creationId xmlns:a16="http://schemas.microsoft.com/office/drawing/2014/main" id="{1E23E6E0-7046-428A-958E-FA2EFF2EF363}"/>
              </a:ext>
            </a:extLst>
          </p:cNvPr>
          <p:cNvSpPr txBox="1">
            <a:spLocks/>
          </p:cNvSpPr>
          <p:nvPr/>
        </p:nvSpPr>
        <p:spPr>
          <a:xfrm>
            <a:off x="838200" y="1825626"/>
            <a:ext cx="10515600" cy="47164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400" dirty="0"/>
              <a:t>A research field aiming at automating the architectural design process</a:t>
            </a:r>
          </a:p>
          <a:p>
            <a:endParaRPr lang="en-US" altLang="zh-TW" sz="2400" dirty="0"/>
          </a:p>
          <a:p>
            <a:r>
              <a:rPr lang="en-US" altLang="zh-TW" sz="2400" dirty="0"/>
              <a:t>Basic components of NAS 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000" dirty="0"/>
              <a:t>Search Space</a:t>
            </a:r>
            <a:r>
              <a:rPr lang="zh-TW" altLang="en-US" sz="2000" dirty="0"/>
              <a:t>    </a:t>
            </a:r>
            <a:r>
              <a:rPr lang="en-US" altLang="zh-TW" sz="2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</a:t>
            </a:r>
            <a:r>
              <a:rPr lang="zh-TW" altLang="en-US" sz="2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TW" sz="2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information paths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000" dirty="0"/>
              <a:t>Optimization Method</a:t>
            </a:r>
            <a:r>
              <a:rPr lang="zh-TW" altLang="en-US" sz="2000" dirty="0"/>
              <a:t>    </a:t>
            </a:r>
            <a:r>
              <a:rPr lang="en-US" altLang="zh-TW" sz="2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OPANAS</a:t>
            </a:r>
            <a:r>
              <a:rPr lang="zh-TW" altLang="en-US" sz="2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TW" sz="2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with evolutionary algorithm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000" dirty="0"/>
              <a:t>Candidate Evaluation Method</a:t>
            </a:r>
          </a:p>
          <a:p>
            <a:pPr marL="0" indent="0">
              <a:buNone/>
            </a:pPr>
            <a:endParaRPr lang="en-US" altLang="zh-TW" sz="2400" dirty="0"/>
          </a:p>
          <a:p>
            <a:r>
              <a:rPr lang="en-US" altLang="zh-TW" sz="2400" dirty="0"/>
              <a:t>Neural architecture search (NAS) has been exploited</a:t>
            </a:r>
            <a:r>
              <a:rPr lang="zh-TW" altLang="en-US" sz="2400" dirty="0"/>
              <a:t> </a:t>
            </a:r>
            <a:r>
              <a:rPr lang="en-US" altLang="zh-TW" sz="2400" dirty="0"/>
              <a:t>to design feature pyramid networks (FPNs) and</a:t>
            </a:r>
            <a:r>
              <a:rPr lang="zh-TW" altLang="en-US" sz="2400" dirty="0"/>
              <a:t> </a:t>
            </a:r>
            <a:r>
              <a:rPr lang="en-US" altLang="zh-TW" sz="2400" dirty="0"/>
              <a:t>achieved promising results for visual object detection.</a:t>
            </a:r>
          </a:p>
        </p:txBody>
      </p:sp>
    </p:spTree>
    <p:extLst>
      <p:ext uri="{BB962C8B-B14F-4D97-AF65-F5344CB8AC3E}">
        <p14:creationId xmlns:p14="http://schemas.microsoft.com/office/powerpoint/2010/main" val="3077065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Related Work </a:t>
            </a:r>
            <a:r>
              <a:rPr lang="en-US" altLang="zh-TW" dirty="0"/>
              <a:t>– One-shot NAS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Recently, researchers propose </a:t>
            </a:r>
            <a:r>
              <a:rPr lang="en-US" altLang="zh-TW" sz="2400" b="1" dirty="0"/>
              <a:t>one-shot method </a:t>
            </a:r>
            <a:r>
              <a:rPr lang="en-US" altLang="zh-TW" sz="2400" dirty="0"/>
              <a:t>to decouple the </a:t>
            </a:r>
            <a:r>
              <a:rPr lang="en-US" altLang="zh-TW" sz="2400" dirty="0">
                <a:solidFill>
                  <a:srgbClr val="FF0000"/>
                </a:solidFill>
              </a:rPr>
              <a:t>super-net training </a:t>
            </a:r>
            <a:r>
              <a:rPr lang="en-US" altLang="zh-TW" sz="2400" dirty="0"/>
              <a:t>and </a:t>
            </a:r>
            <a:r>
              <a:rPr lang="en-US" altLang="zh-TW" sz="2400" dirty="0">
                <a:solidFill>
                  <a:srgbClr val="FF0000"/>
                </a:solidFill>
              </a:rPr>
              <a:t>architecture search </a:t>
            </a:r>
            <a:r>
              <a:rPr lang="en-US" altLang="zh-TW" sz="2400" dirty="0"/>
              <a:t>in two sequential steps.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0B2C6-E176-48D5-A860-1CA2F76E726E}" type="slidenum">
              <a:rPr lang="zh-TW" altLang="en-US" smtClean="0"/>
              <a:t>9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F9830E97-EB1C-4951-99FA-D8AC568007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560" y="2650401"/>
            <a:ext cx="8252880" cy="3526562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627BD1FD-E6A2-4675-AEA5-C6929EEBC0B0}"/>
              </a:ext>
            </a:extLst>
          </p:cNvPr>
          <p:cNvSpPr txBox="1"/>
          <p:nvPr/>
        </p:nvSpPr>
        <p:spPr>
          <a:xfrm>
            <a:off x="838201" y="6415801"/>
            <a:ext cx="1005759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sz="1000" dirty="0"/>
              <a:t>[12] </a:t>
            </a:r>
            <a:r>
              <a:rPr lang="en-US" altLang="zh-TW" sz="1000" dirty="0" err="1"/>
              <a:t>Zichao</a:t>
            </a:r>
            <a:r>
              <a:rPr lang="en-US" altLang="zh-TW" sz="1000" dirty="0"/>
              <a:t> Guo, </a:t>
            </a:r>
            <a:r>
              <a:rPr lang="en-US" altLang="zh-TW" sz="1000" dirty="0" err="1"/>
              <a:t>Xiangyu</a:t>
            </a:r>
            <a:r>
              <a:rPr lang="en-US" altLang="zh-TW" sz="1000" dirty="0"/>
              <a:t> Zhang, </a:t>
            </a:r>
            <a:r>
              <a:rPr lang="en-US" altLang="zh-TW" sz="1000" dirty="0" err="1"/>
              <a:t>Haoyuan</a:t>
            </a:r>
            <a:r>
              <a:rPr lang="en-US" altLang="zh-TW" sz="1000" dirty="0"/>
              <a:t> Mu, Wen Heng, </a:t>
            </a:r>
            <a:r>
              <a:rPr lang="en-US" altLang="zh-TW" sz="1000" dirty="0" err="1"/>
              <a:t>Zechun</a:t>
            </a:r>
            <a:r>
              <a:rPr lang="en-US" altLang="zh-TW" sz="1000" dirty="0"/>
              <a:t> Liu, </a:t>
            </a:r>
            <a:r>
              <a:rPr lang="en-US" altLang="zh-TW" sz="1000" dirty="0" err="1"/>
              <a:t>Yichen</a:t>
            </a:r>
            <a:r>
              <a:rPr lang="en-US" altLang="zh-TW" sz="1000" dirty="0"/>
              <a:t> Wei, and Jian Sun. Single path one-shot neural architecture search with uniform sampling. In ECCV, 2020</a:t>
            </a:r>
            <a:endParaRPr lang="zh-TW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18641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論文_Paper Presentation">
      <a:majorFont>
        <a:latin typeface="Times New Roman"/>
        <a:ea typeface="華康鐵線龍門W3"/>
        <a:cs typeface=""/>
      </a:majorFont>
      <a:minorFont>
        <a:latin typeface="Times New Roman"/>
        <a:ea typeface="華康鐵線龍門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38786</TotalTime>
  <Words>3661</Words>
  <Application>Microsoft Office PowerPoint</Application>
  <PresentationFormat>寬螢幕</PresentationFormat>
  <Paragraphs>488</Paragraphs>
  <Slides>30</Slides>
  <Notes>29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30</vt:i4>
      </vt:variant>
    </vt:vector>
  </HeadingPairs>
  <TitlesOfParts>
    <vt:vector size="35" baseType="lpstr">
      <vt:lpstr>Arial</vt:lpstr>
      <vt:lpstr>Calibri</vt:lpstr>
      <vt:lpstr>Cambria Math</vt:lpstr>
      <vt:lpstr>Times New Roman</vt:lpstr>
      <vt:lpstr>Office 佈景主題</vt:lpstr>
      <vt:lpstr>OPANAS: One-shot Path Aggregation Network Architecture Search for Object Detection</vt:lpstr>
      <vt:lpstr>Outline</vt:lpstr>
      <vt:lpstr>Introduction</vt:lpstr>
      <vt:lpstr>Introduction</vt:lpstr>
      <vt:lpstr>Outline</vt:lpstr>
      <vt:lpstr>Related Work - Object Detection</vt:lpstr>
      <vt:lpstr>Related Work - Object Detection</vt:lpstr>
      <vt:lpstr>Related Work - Neural Architecture Search</vt:lpstr>
      <vt:lpstr>Related Work – One-shot NAS</vt:lpstr>
      <vt:lpstr>Outline</vt:lpstr>
      <vt:lpstr>Methodology - Information Paths</vt:lpstr>
      <vt:lpstr>Methodology - Information Paths</vt:lpstr>
      <vt:lpstr>Methodology - Information Paths</vt:lpstr>
      <vt:lpstr>Methodology - Information Paths</vt:lpstr>
      <vt:lpstr>Methodology - Information Paths</vt:lpstr>
      <vt:lpstr>Methodology - One-shot Search</vt:lpstr>
      <vt:lpstr>Methodology - One-shot Search</vt:lpstr>
      <vt:lpstr>Methodology - One-shot Search</vt:lpstr>
      <vt:lpstr>Methodology - One-shot Search</vt:lpstr>
      <vt:lpstr>Methodology - One-shot Search</vt:lpstr>
      <vt:lpstr>Outline</vt:lpstr>
      <vt:lpstr>Experiments - Comparison with SOTA</vt:lpstr>
      <vt:lpstr>Experiments - Model Adaptability</vt:lpstr>
      <vt:lpstr>Experiments</vt:lpstr>
      <vt:lpstr>Experiments - Ablation Study</vt:lpstr>
      <vt:lpstr>Conclusion</vt:lpstr>
      <vt:lpstr>Thank you for your attention.</vt:lpstr>
      <vt:lpstr>Related Work - Neural Architecture Search</vt:lpstr>
      <vt:lpstr>Related Work - Object detection</vt:lpstr>
      <vt:lpstr>Related Work – Deformable Convolution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Removing the Background by Adding the Background: Towards Background Robust Self-supervised Video Representation Learning</dc:title>
  <dc:creator>Noel0326</dc:creator>
  <cp:lastModifiedBy>翊芃 王</cp:lastModifiedBy>
  <cp:revision>354</cp:revision>
  <dcterms:created xsi:type="dcterms:W3CDTF">2021-04-30T06:36:40Z</dcterms:created>
  <dcterms:modified xsi:type="dcterms:W3CDTF">2021-08-04T06:01:47Z</dcterms:modified>
</cp:coreProperties>
</file>